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0" r:id="rId1"/>
  </p:sldMasterIdLst>
  <p:notesMasterIdLst>
    <p:notesMasterId r:id="rId13"/>
  </p:notesMasterIdLst>
  <p:sldIdLst>
    <p:sldId id="340" r:id="rId2"/>
    <p:sldId id="342" r:id="rId3"/>
    <p:sldId id="344" r:id="rId4"/>
    <p:sldId id="345" r:id="rId5"/>
    <p:sldId id="347" r:id="rId6"/>
    <p:sldId id="356" r:id="rId7"/>
    <p:sldId id="355" r:id="rId8"/>
    <p:sldId id="348" r:id="rId9"/>
    <p:sldId id="354" r:id="rId10"/>
    <p:sldId id="281" r:id="rId11"/>
    <p:sldId id="35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8C9D0-8D8F-6344-8F10-3348443D105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953CE-BCCC-7A45-AA05-3B8A9E75F3AC}" type="slidenum">
              <a:rPr lang="en-GB" smtClean="0"/>
              <a:t>‹#›</a:t>
            </a:fld>
            <a:endParaRPr lang="en-GB"/>
          </a:p>
        </p:txBody>
      </p:sp>
    </p:spTree>
    <p:extLst>
      <p:ext uri="{BB962C8B-B14F-4D97-AF65-F5344CB8AC3E}">
        <p14:creationId xmlns:p14="http://schemas.microsoft.com/office/powerpoint/2010/main" val="7731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1</a:t>
            </a:fld>
            <a:endParaRPr lang="en-GB"/>
          </a:p>
        </p:txBody>
      </p:sp>
    </p:spTree>
    <p:extLst>
      <p:ext uri="{BB962C8B-B14F-4D97-AF65-F5344CB8AC3E}">
        <p14:creationId xmlns:p14="http://schemas.microsoft.com/office/powerpoint/2010/main" val="27693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endParaRPr lang="en-GB"/>
          </a:p>
        </p:txBody>
      </p:sp>
      <p:sp>
        <p:nvSpPr>
          <p:cNvPr id="4" name="Slide Number Placeholder 3"/>
          <p:cNvSpPr>
            <a:spLocks noGrp="1"/>
          </p:cNvSpPr>
          <p:nvPr>
            <p:ph type="sldNum" sz="quarter" idx="10"/>
          </p:nvPr>
        </p:nvSpPr>
        <p:spPr/>
        <p:txBody>
          <a:bodyPr/>
          <a:lstStyle/>
          <a:p>
            <a:pPr>
              <a:defRPr/>
            </a:pPr>
            <a:fld id="{7E6364D8-49F8-5246-BD8B-2191F8F62192}" type="slidenum">
              <a:rPr lang="en-GB" altLang="x-none" smtClean="0"/>
              <a:pPr>
                <a:defRPr/>
              </a:pPr>
              <a:t>10</a:t>
            </a:fld>
            <a:endParaRPr lang="en-GB" altLang="x-none"/>
          </a:p>
        </p:txBody>
      </p:sp>
    </p:spTree>
    <p:extLst>
      <p:ext uri="{BB962C8B-B14F-4D97-AF65-F5344CB8AC3E}">
        <p14:creationId xmlns:p14="http://schemas.microsoft.com/office/powerpoint/2010/main" val="338494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11</a:t>
            </a:fld>
            <a:endParaRPr lang="en-GB"/>
          </a:p>
        </p:txBody>
      </p:sp>
    </p:spTree>
    <p:extLst>
      <p:ext uri="{BB962C8B-B14F-4D97-AF65-F5344CB8AC3E}">
        <p14:creationId xmlns:p14="http://schemas.microsoft.com/office/powerpoint/2010/main" val="171431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2</a:t>
            </a:fld>
            <a:endParaRPr lang="en-GB"/>
          </a:p>
        </p:txBody>
      </p:sp>
    </p:spTree>
    <p:extLst>
      <p:ext uri="{BB962C8B-B14F-4D97-AF65-F5344CB8AC3E}">
        <p14:creationId xmlns:p14="http://schemas.microsoft.com/office/powerpoint/2010/main" val="78788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Vogue</a:t>
            </a:r>
          </a:p>
          <a:p>
            <a:r>
              <a:rPr lang="en-GB"/>
              <a:t>Race and gender are intertwined – both in terms of representations/constructions of white women as the consumer of fashion, and the quaint traditionally dressed Asian woman who is associated with the production of fashion, the worker who is paid so little.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Dyer argues, “racial imagery is central to the organisation of the modern world” (Dyer, 2017: 1).</a:t>
            </a:r>
          </a:p>
          <a:p>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3</a:t>
            </a:fld>
            <a:endParaRPr lang="en-GB"/>
          </a:p>
        </p:txBody>
      </p:sp>
    </p:spTree>
    <p:extLst>
      <p:ext uri="{BB962C8B-B14F-4D97-AF65-F5344CB8AC3E}">
        <p14:creationId xmlns:p14="http://schemas.microsoft.com/office/powerpoint/2010/main" val="376357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a:effectLst/>
                <a:latin typeface="Calibri" panose="020F0502020204030204" pitchFamily="34" charset="0"/>
                <a:ea typeface="Calibri" panose="020F0502020204030204" pitchFamily="34" charset="0"/>
                <a:cs typeface="Arial" panose="020B0604020202020204" pitchFamily="34" charset="0"/>
              </a:rPr>
              <a:t>Th</a:t>
            </a:r>
            <a:r>
              <a:rPr lang="en-IE" sz="1400">
                <a:effectLst/>
                <a:latin typeface="Calibri" panose="020F0502020204030204" pitchFamily="34" charset="0"/>
                <a:ea typeface="Calibri" panose="020F0502020204030204" pitchFamily="34" charset="0"/>
                <a:cs typeface="Arial" panose="020B0604020202020204" pitchFamily="34" charset="0"/>
              </a:rPr>
              <a:t>e British Fashion Council’s (2022) research shows that ethnic diversity is very poor in the fashion industry, particularly in senior roles, with many businesses having solely white people on their Boards and executive committees (British Fashion Council, 2022, p. 10).</a:t>
            </a:r>
          </a:p>
          <a:p>
            <a:endParaRPr lang="en-IE" sz="1400">
              <a:effectLst/>
              <a:latin typeface="Calibri" panose="020F0502020204030204" pitchFamily="34" charset="0"/>
              <a:ea typeface="Calibri" panose="020F0502020204030204" pitchFamily="34" charset="0"/>
              <a:cs typeface="Arial" panose="020B0604020202020204" pitchFamily="34" charset="0"/>
            </a:endParaRPr>
          </a:p>
          <a:p>
            <a:r>
              <a:rPr lang="en-IE" sz="1400">
                <a:effectLst/>
                <a:latin typeface="Calibri" panose="020F0502020204030204" pitchFamily="34" charset="0"/>
                <a:ea typeface="Calibri" panose="020F0502020204030204" pitchFamily="34" charset="0"/>
                <a:cs typeface="Arial" panose="020B0604020202020204" pitchFamily="34" charset="0"/>
              </a:rPr>
              <a:t>There is also an intersection of social identity factors that result in exclusion from key roles, with under-representation also of women, people with a disability and those from a socially deprived backgrounds (British Fashion Council, 2022, p. 10; Textiles &amp; Fashion APPG, 2021)</a:t>
            </a:r>
            <a:r>
              <a:rPr lang="en-GB" sz="1400">
                <a:effectLst/>
              </a:rPr>
              <a:t> </a:t>
            </a:r>
            <a:r>
              <a:rPr lang="en-IE" sz="1400">
                <a:effectLst/>
                <a:latin typeface="Calibri" panose="020F0502020204030204" pitchFamily="34" charset="0"/>
                <a:ea typeface="Calibri" panose="020F0502020204030204" pitchFamily="34" charset="0"/>
                <a:cs typeface="Arial" panose="020B0604020202020204" pitchFamily="34" charset="0"/>
              </a:rPr>
              <a:t> </a:t>
            </a:r>
            <a:endParaRPr lang="en-GB" sz="1400"/>
          </a:p>
        </p:txBody>
      </p:sp>
      <p:sp>
        <p:nvSpPr>
          <p:cNvPr id="4" name="Slide Number Placeholder 3"/>
          <p:cNvSpPr>
            <a:spLocks noGrp="1"/>
          </p:cNvSpPr>
          <p:nvPr>
            <p:ph type="sldNum" sz="quarter" idx="5"/>
          </p:nvPr>
        </p:nvSpPr>
        <p:spPr/>
        <p:txBody>
          <a:bodyPr/>
          <a:lstStyle/>
          <a:p>
            <a:fld id="{017953CE-BCCC-7A45-AA05-3B8A9E75F3AC}" type="slidenum">
              <a:rPr lang="en-GB" smtClean="0"/>
              <a:t>4</a:t>
            </a:fld>
            <a:endParaRPr lang="en-GB"/>
          </a:p>
        </p:txBody>
      </p:sp>
    </p:spTree>
    <p:extLst>
      <p:ext uri="{BB962C8B-B14F-4D97-AF65-F5344CB8AC3E}">
        <p14:creationId xmlns:p14="http://schemas.microsoft.com/office/powerpoint/2010/main" val="264711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Pilot study?</a:t>
            </a:r>
          </a:p>
          <a:p>
            <a:r>
              <a:rPr lang="en-GB"/>
              <a:t>All given pseudonyms</a:t>
            </a:r>
          </a:p>
        </p:txBody>
      </p:sp>
      <p:sp>
        <p:nvSpPr>
          <p:cNvPr id="4" name="Slide Number Placeholder 3"/>
          <p:cNvSpPr>
            <a:spLocks noGrp="1"/>
          </p:cNvSpPr>
          <p:nvPr>
            <p:ph type="sldNum" sz="quarter" idx="5"/>
          </p:nvPr>
        </p:nvSpPr>
        <p:spPr/>
        <p:txBody>
          <a:bodyPr/>
          <a:lstStyle/>
          <a:p>
            <a:fld id="{017953CE-BCCC-7A45-AA05-3B8A9E75F3AC}" type="slidenum">
              <a:rPr lang="en-GB" smtClean="0"/>
              <a:t>5</a:t>
            </a:fld>
            <a:endParaRPr lang="en-GB"/>
          </a:p>
        </p:txBody>
      </p:sp>
    </p:spTree>
    <p:extLst>
      <p:ext uri="{BB962C8B-B14F-4D97-AF65-F5344CB8AC3E}">
        <p14:creationId xmlns:p14="http://schemas.microsoft.com/office/powerpoint/2010/main" val="48293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400">
                <a:latin typeface="Avenir Book" panose="02000503020000020003" pitchFamily="2" charset="0"/>
              </a:rPr>
              <a:t>“while you are studying here, it’s a good that you talk about things that belong to other countries or other regions, that kind of inclusivity is very interesting “ FG1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a:solidFill>
                  <a:srgbClr val="000000"/>
                </a:solidFill>
                <a:effectLst/>
                <a:latin typeface="Avenir Book" panose="02000503020000020003" pitchFamily="2" charset="0"/>
                <a:ea typeface="Times New Roman" panose="02020603050405020304" pitchFamily="18" charset="0"/>
              </a:rPr>
              <a:t>Anika said, “</a:t>
            </a:r>
            <a:r>
              <a:rPr lang="en-GB" sz="1400">
                <a:solidFill>
                  <a:srgbClr val="000000"/>
                </a:solidFill>
                <a:effectLst/>
                <a:latin typeface="Avenir Book" panose="02000503020000020003" pitchFamily="2" charset="0"/>
                <a:ea typeface="Aptos" panose="020B0004020202020204" pitchFamily="34" charset="0"/>
              </a:rPr>
              <a:t>if I’m Indian and the other group is Korean, maybe I would do what they come from and they would do what I come from, so then it would be more insightful…they are eventually respecting what you do, but you’re also respecting their own country now.”</a:t>
            </a:r>
            <a:endParaRPr lang="en-GB" sz="1400">
              <a:latin typeface="Avenir Book" panose="02000503020000020003" pitchFamily="2"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a:solidFill>
                  <a:srgbClr val="000000"/>
                </a:solidFill>
                <a:effectLst/>
                <a:latin typeface="Avenir Book" panose="02000503020000020003" pitchFamily="2" charset="0"/>
                <a:ea typeface="Aptos" panose="020B0004020202020204" pitchFamily="34" charset="0"/>
              </a:rPr>
              <a:t>Myra “I think everybody in the class, everybody in the university, tried to split up from where they come from and tried to know each other more, try to learn a few words from their language and start communicating</a:t>
            </a:r>
            <a:r>
              <a:rPr lang="en-GB" sz="1400">
                <a:solidFill>
                  <a:srgbClr val="000000"/>
                </a:solidFill>
                <a:effectLst/>
                <a:latin typeface="Avenir Book" panose="02000503020000020003" pitchFamily="2" charset="0"/>
                <a:ea typeface="Aptos" panose="020B0004020202020204" pitchFamily="34" charset="0"/>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a:effectLst/>
            </a:endParaRPr>
          </a:p>
          <a:p>
            <a:pPr marL="228600" indent="-228600">
              <a:buFont typeface="+mj-lt"/>
              <a:buAutoNum type="arabicPeriod"/>
            </a:pPr>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6</a:t>
            </a:fld>
            <a:endParaRPr lang="en-GB"/>
          </a:p>
        </p:txBody>
      </p:sp>
    </p:spTree>
    <p:extLst>
      <p:ext uri="{BB962C8B-B14F-4D97-AF65-F5344CB8AC3E}">
        <p14:creationId xmlns:p14="http://schemas.microsoft.com/office/powerpoint/2010/main" val="222371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Trips – they have never experienced certain places, spaces, objects. </a:t>
            </a:r>
            <a:r>
              <a:rPr lang="en-GB" sz="1400">
                <a:solidFill>
                  <a:srgbClr val="000000"/>
                </a:solidFill>
                <a:effectLst/>
                <a:latin typeface="Arial" panose="020B0604020202020204" pitchFamily="34" charset="0"/>
                <a:ea typeface="Times New Roman" panose="02020603050405020304" pitchFamily="18" charset="0"/>
              </a:rPr>
              <a:t>Mercy FG2 “a person maybe just through reading the books, they will understand quickly. Me, I understand more when I see and I touch, then I understand”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a:t>Halima explained “it’s not about the </a:t>
            </a:r>
            <a:r>
              <a:rPr lang="en-GB" sz="1400" err="1"/>
              <a:t>taste..it’s</a:t>
            </a:r>
            <a:r>
              <a:rPr lang="en-GB" sz="1400"/>
              <a:t> about the acknowledgement that we are part of this school”.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4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a:effectLst/>
            </a:endParaRPr>
          </a:p>
          <a:p>
            <a:pPr marL="228600" indent="-228600">
              <a:buFont typeface="+mj-lt"/>
              <a:buAutoNum type="arabicPeriod"/>
            </a:pPr>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7</a:t>
            </a:fld>
            <a:endParaRPr lang="en-GB"/>
          </a:p>
        </p:txBody>
      </p:sp>
    </p:spTree>
    <p:extLst>
      <p:ext uri="{BB962C8B-B14F-4D97-AF65-F5344CB8AC3E}">
        <p14:creationId xmlns:p14="http://schemas.microsoft.com/office/powerpoint/2010/main" val="307848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venir Book" panose="02000503020000020003" pitchFamily="2" charset="0"/>
                <a:ea typeface="Aptos" panose="020B0004020202020204" pitchFamily="34" charset="0"/>
              </a:rPr>
              <a:t>“you’re looking for a house and somebody asks you, “Where are you from?” Does it matter? I can afford to pay, I can keep your place, I am not going to mess up your home, so why don’t you give me a chance to prove myself, other than, “Oh, she’s Black, oh, she’s Asian”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a:solidFill>
                <a:srgbClr val="000000"/>
              </a:solidFill>
              <a:effectLst/>
              <a:latin typeface="Avenir Book" panose="02000503020000020003"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venir Book" panose="02000503020000020003" pitchFamily="2" charset="0"/>
                <a:ea typeface="Aptos" panose="020B0004020202020204" pitchFamily="34" charset="0"/>
              </a:rPr>
              <a:t>Adeola FG1: “You are African.” Africa is a large continent, come on, we have millions of different groups, we have people, up North Africa, we have people that are close to Caucasian, we have people that are Black, we have real Negroes. </a:t>
            </a:r>
            <a:r>
              <a:rPr lang="en-GB" sz="1200">
                <a:solidFill>
                  <a:srgbClr val="000000"/>
                </a:solidFill>
                <a:effectLst/>
                <a:latin typeface="Avenir Book" panose="02000503020000020003" pitchFamily="2" charset="0"/>
                <a:ea typeface="Aptos" panose="020B0004020202020204" pitchFamily="34" charset="0"/>
                <a:cs typeface="Times New Roman" panose="02020603050405020304" pitchFamily="18" charset="0"/>
              </a:rPr>
              <a:t>W</a:t>
            </a:r>
            <a:r>
              <a:rPr lang="en-GB" sz="1200">
                <a:solidFill>
                  <a:srgbClr val="000000"/>
                </a:solidFill>
                <a:effectLst/>
                <a:latin typeface="Avenir Book" panose="02000503020000020003" pitchFamily="2" charset="0"/>
                <a:ea typeface="Aptos" panose="020B0004020202020204" pitchFamily="34" charset="0"/>
              </a:rPr>
              <a:t>hen you tell me I’m African, you are putting me in a box, so which part of Africa? So why don’t you just, like, “Oh, where are you from?” </a:t>
            </a:r>
            <a:r>
              <a:rPr lang="en-GB" sz="1200">
                <a:effectLst/>
                <a:latin typeface="Avenir Book" panose="02000503020000020003" pitchFamily="2" charset="0"/>
                <a:ea typeface="Aptos" panose="020B0004020202020204" pitchFamily="34" charset="0"/>
                <a:cs typeface="Times New Roman" panose="02020603050405020304" pitchFamily="18" charset="0"/>
              </a:rPr>
              <a:t> </a:t>
            </a:r>
            <a:r>
              <a:rPr lang="en-GB" sz="1200">
                <a:solidFill>
                  <a:srgbClr val="000000"/>
                </a:solidFill>
                <a:effectLst/>
                <a:latin typeface="Avenir Book" panose="02000503020000020003" pitchFamily="2" charset="0"/>
                <a:ea typeface="Aptos" panose="020B0004020202020204" pitchFamily="34" charset="0"/>
              </a:rPr>
              <a:t>“I’m Nigerian</a:t>
            </a:r>
            <a:r>
              <a:rPr lang="en-GB" sz="1200">
                <a:effectLst/>
                <a:latin typeface="Avenir Book" panose="02000503020000020003" pitchFamily="2" charset="0"/>
                <a:ea typeface="Aptos" panose="020B0004020202020204" pitchFamily="34" charset="0"/>
                <a:cs typeface="Times New Roman" panose="02020603050405020304" pitchFamily="18" charset="0"/>
              </a:rPr>
              <a:t> </a:t>
            </a:r>
            <a:r>
              <a:rPr lang="en-GB" sz="1200">
                <a:solidFill>
                  <a:srgbClr val="000000"/>
                </a:solidFill>
                <a:effectLst/>
                <a:latin typeface="Avenir Book" panose="02000503020000020003" pitchFamily="2" charset="0"/>
                <a:ea typeface="Aptos" panose="020B0004020202020204" pitchFamily="34" charset="0"/>
              </a:rPr>
              <a:t>”</a:t>
            </a:r>
            <a:endParaRPr lang="en-GB" sz="1200">
              <a:solidFill>
                <a:srgbClr val="000000"/>
              </a:solidFill>
              <a:effectLst/>
              <a:latin typeface="Avenir Book" panose="02000503020000020003"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a:solidFill>
                <a:schemeClr val="tx1"/>
              </a:solidFill>
              <a:effectLst/>
              <a:latin typeface="Avenir Book" panose="02000503020000020003"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venir Book" panose="02000503020000020003" pitchFamily="2" charset="0"/>
                <a:ea typeface="Times New Roman" panose="02020603050405020304" pitchFamily="18" charset="0"/>
              </a:rPr>
              <a:t>Jennifer: I still try to just restrict myself from “You are in the UK, behave like one of them.” </a:t>
            </a:r>
            <a:r>
              <a:rPr lang="en-US" sz="1200">
                <a:effectLst/>
                <a:latin typeface="Avenir Book" panose="02000503020000020003" pitchFamily="2" charset="0"/>
                <a:ea typeface="Times New Roman" panose="02020603050405020304" pitchFamily="18" charset="0"/>
              </a:rPr>
              <a:t> </a:t>
            </a:r>
            <a:r>
              <a:rPr lang="en-GB" sz="1200">
                <a:solidFill>
                  <a:srgbClr val="000000"/>
                </a:solidFill>
                <a:effectLst/>
                <a:latin typeface="Avenir Book" panose="02000503020000020003" pitchFamily="2" charset="0"/>
                <a:ea typeface="Times New Roman" panose="02020603050405020304" pitchFamily="18" charset="0"/>
              </a:rPr>
              <a:t>(Laughter). But really, I, we should be respectful, you are a lecturer, you are an elderly person, normally we should be, like, “Good morning, ma. How are you today, ma?” I’m supposed to call you by your name? What?! You call your lecturers by their name?! We are dead!</a:t>
            </a:r>
            <a:endParaRPr lang="en-GB" sz="1200">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017953CE-BCCC-7A45-AA05-3B8A9E75F3AC}" type="slidenum">
              <a:rPr lang="en-GB" smtClean="0"/>
              <a:t>8</a:t>
            </a:fld>
            <a:endParaRPr lang="en-GB"/>
          </a:p>
        </p:txBody>
      </p:sp>
    </p:spTree>
    <p:extLst>
      <p:ext uri="{BB962C8B-B14F-4D97-AF65-F5344CB8AC3E}">
        <p14:creationId xmlns:p14="http://schemas.microsoft.com/office/powerpoint/2010/main" val="101471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7953CE-BCCC-7A45-AA05-3B8A9E75F3AC}" type="slidenum">
              <a:rPr lang="en-GB" smtClean="0"/>
              <a:t>9</a:t>
            </a:fld>
            <a:endParaRPr lang="en-GB"/>
          </a:p>
        </p:txBody>
      </p:sp>
    </p:spTree>
    <p:extLst>
      <p:ext uri="{BB962C8B-B14F-4D97-AF65-F5344CB8AC3E}">
        <p14:creationId xmlns:p14="http://schemas.microsoft.com/office/powerpoint/2010/main" val="200558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59609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258138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79166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48214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11866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256894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198956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8973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85173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8EFB4-FD1B-444B-A62B-40C348F2E4F7}"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34125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68EFB4-FD1B-444B-A62B-40C348F2E4F7}"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16426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68EFB4-FD1B-444B-A62B-40C348F2E4F7}"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7736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868EFB4-FD1B-444B-A62B-40C348F2E4F7}"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10714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8EFB4-FD1B-444B-A62B-40C348F2E4F7}"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97025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68EFB4-FD1B-444B-A62B-40C348F2E4F7}"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57464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68EFB4-FD1B-444B-A62B-40C348F2E4F7}"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35E3-0693-D847-B8F8-A6A2E1890F63}" type="slidenum">
              <a:rPr lang="en-GB" smtClean="0"/>
              <a:t>‹#›</a:t>
            </a:fld>
            <a:endParaRPr lang="en-GB"/>
          </a:p>
        </p:txBody>
      </p:sp>
    </p:spTree>
    <p:extLst>
      <p:ext uri="{BB962C8B-B14F-4D97-AF65-F5344CB8AC3E}">
        <p14:creationId xmlns:p14="http://schemas.microsoft.com/office/powerpoint/2010/main" val="391502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b="0" i="0">
                <a:solidFill>
                  <a:schemeClr val="tx1">
                    <a:tint val="75000"/>
                  </a:schemeClr>
                </a:solidFill>
                <a:latin typeface="Avenir Book" panose="02000503020000020003" pitchFamily="2" charset="0"/>
              </a:defRPr>
            </a:lvl1pPr>
          </a:lstStyle>
          <a:p>
            <a:fld id="{6868EFB4-FD1B-444B-A62B-40C348F2E4F7}" type="datetimeFigureOut">
              <a:rPr lang="en-GB" smtClean="0"/>
              <a:pPr/>
              <a:t>11/09/2024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b="0" i="0">
                <a:solidFill>
                  <a:schemeClr val="tx1">
                    <a:tint val="75000"/>
                  </a:schemeClr>
                </a:solidFill>
                <a:latin typeface="Avenir Book" panose="02000503020000020003" pitchFamily="2" charset="0"/>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b="0" i="0">
                <a:solidFill>
                  <a:schemeClr val="accent1">
                    <a:lumMod val="75000"/>
                  </a:schemeClr>
                </a:solidFill>
                <a:latin typeface="Avenir Book" panose="02000503020000020003" pitchFamily="2" charset="0"/>
              </a:defRPr>
            </a:lvl1pPr>
          </a:lstStyle>
          <a:p>
            <a:fld id="{F02F35E3-0693-D847-B8F8-A6A2E1890F63}" type="slidenum">
              <a:rPr lang="en-GB" smtClean="0"/>
              <a:pPr/>
              <a:t>‹#›</a:t>
            </a:fld>
            <a:endParaRPr lang="en-GB"/>
          </a:p>
        </p:txBody>
      </p:sp>
    </p:spTree>
    <p:extLst>
      <p:ext uri="{BB962C8B-B14F-4D97-AF65-F5344CB8AC3E}">
        <p14:creationId xmlns:p14="http://schemas.microsoft.com/office/powerpoint/2010/main" val="302916023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txStyles>
    <p:titleStyle>
      <a:lvl1pPr algn="l" defTabSz="457200" rtl="0" eaLnBrk="1" latinLnBrk="0" hangingPunct="1">
        <a:spcBef>
          <a:spcPct val="0"/>
        </a:spcBef>
        <a:buNone/>
        <a:defRPr sz="3600" b="0" i="0" kern="1200">
          <a:solidFill>
            <a:schemeClr val="accent1">
              <a:lumMod val="75000"/>
            </a:schemeClr>
          </a:solidFill>
          <a:latin typeface="Avenir Book" panose="02000503020000020003"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b="0" i="0" kern="1200">
          <a:solidFill>
            <a:schemeClr val="tx1">
              <a:lumMod val="75000"/>
              <a:lumOff val="25000"/>
            </a:schemeClr>
          </a:solidFill>
          <a:latin typeface="Avenir Book" panose="02000503020000020003" pitchFamily="2" charset="0"/>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b="0" i="0" kern="1200">
          <a:solidFill>
            <a:schemeClr val="tx1">
              <a:lumMod val="75000"/>
              <a:lumOff val="25000"/>
            </a:schemeClr>
          </a:solidFill>
          <a:latin typeface="Avenir Book" panose="02000503020000020003" pitchFamily="2" charset="0"/>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b="0" i="0" kern="1200">
          <a:solidFill>
            <a:schemeClr val="tx1">
              <a:lumMod val="75000"/>
              <a:lumOff val="2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A89A-209B-61C3-4FC3-3C6AE8B58472}"/>
              </a:ext>
            </a:extLst>
          </p:cNvPr>
          <p:cNvSpPr>
            <a:spLocks noGrp="1"/>
          </p:cNvSpPr>
          <p:nvPr>
            <p:ph type="ctrTitle"/>
          </p:nvPr>
        </p:nvSpPr>
        <p:spPr>
          <a:xfrm>
            <a:off x="158497" y="2613270"/>
            <a:ext cx="9509759" cy="1646302"/>
          </a:xfrm>
        </p:spPr>
        <p:txBody>
          <a:bodyPr/>
          <a:lstStyle/>
          <a:p>
            <a:r>
              <a:rPr lang="en-GB" sz="3000">
                <a:solidFill>
                  <a:schemeClr val="accent1">
                    <a:lumMod val="50000"/>
                  </a:schemeClr>
                </a:solidFill>
              </a:rPr>
              <a:t>Living &amp; learning at the race &amp; gender intersection</a:t>
            </a:r>
            <a:r>
              <a:rPr lang="en-GB" sz="4000">
                <a:solidFill>
                  <a:schemeClr val="accent1">
                    <a:lumMod val="50000"/>
                  </a:schemeClr>
                </a:solidFill>
              </a:rPr>
              <a:t>: </a:t>
            </a:r>
            <a:r>
              <a:rPr lang="en-GB" sz="2400">
                <a:solidFill>
                  <a:schemeClr val="accent1">
                    <a:lumMod val="50000"/>
                  </a:schemeClr>
                </a:solidFill>
              </a:rPr>
              <a:t>Developing inclusive education with </a:t>
            </a:r>
            <a:br>
              <a:rPr lang="en-GB" sz="2400">
                <a:solidFill>
                  <a:schemeClr val="accent1">
                    <a:lumMod val="50000"/>
                  </a:schemeClr>
                </a:solidFill>
              </a:rPr>
            </a:br>
            <a:r>
              <a:rPr lang="en-GB" sz="2400">
                <a:solidFill>
                  <a:schemeClr val="accent1">
                    <a:lumMod val="50000"/>
                  </a:schemeClr>
                </a:solidFill>
              </a:rPr>
              <a:t>Fashion Business Management students</a:t>
            </a:r>
          </a:p>
        </p:txBody>
      </p:sp>
      <p:sp>
        <p:nvSpPr>
          <p:cNvPr id="3" name="Subtitle 2">
            <a:extLst>
              <a:ext uri="{FF2B5EF4-FFF2-40B4-BE49-F238E27FC236}">
                <a16:creationId xmlns:a16="http://schemas.microsoft.com/office/drawing/2014/main" id="{CDDE26B3-B372-B4D5-F132-BFF7352B531E}"/>
              </a:ext>
            </a:extLst>
          </p:cNvPr>
          <p:cNvSpPr>
            <a:spLocks noGrp="1"/>
          </p:cNvSpPr>
          <p:nvPr>
            <p:ph type="subTitle" idx="1"/>
          </p:nvPr>
        </p:nvSpPr>
        <p:spPr>
          <a:xfrm>
            <a:off x="1799675" y="4451694"/>
            <a:ext cx="7766936" cy="1096899"/>
          </a:xfrm>
        </p:spPr>
        <p:txBody>
          <a:bodyPr>
            <a:normAutofit/>
          </a:bodyPr>
          <a:lstStyle/>
          <a:p>
            <a:r>
              <a:rPr lang="en-GB">
                <a:solidFill>
                  <a:schemeClr val="accent6">
                    <a:lumMod val="50000"/>
                  </a:schemeClr>
                </a:solidFill>
              </a:rPr>
              <a:t>Dr Julie Blanchard-Emmerson</a:t>
            </a:r>
          </a:p>
        </p:txBody>
      </p:sp>
      <p:pic>
        <p:nvPicPr>
          <p:cNvPr id="1028" name="Picture 4">
            <a:extLst>
              <a:ext uri="{FF2B5EF4-FFF2-40B4-BE49-F238E27FC236}">
                <a16:creationId xmlns:a16="http://schemas.microsoft.com/office/drawing/2014/main" id="{D38E263E-E404-1B43-43BE-3A336EAC4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817" y="4776562"/>
            <a:ext cx="1360833" cy="86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2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212035" y="353114"/>
            <a:ext cx="11860695" cy="6427842"/>
          </a:xfrm>
          <a:solidFill>
            <a:schemeClr val="bg2">
              <a:lumMod val="90000"/>
            </a:schemeClr>
          </a:solidFill>
        </p:spPr>
        <p:txBody>
          <a:bodyPr rtlCol="0">
            <a:noAutofit/>
          </a:bodyPr>
          <a:lstStyle/>
          <a:p>
            <a:pPr marL="0" indent="0">
              <a:spcBef>
                <a:spcPts val="0"/>
              </a:spcBef>
              <a:spcAft>
                <a:spcPts val="600"/>
              </a:spcAft>
              <a:buNone/>
            </a:pPr>
            <a:r>
              <a:rPr lang="en-GB" sz="2000"/>
              <a:t>Advance HE (2020)</a:t>
            </a:r>
            <a:r>
              <a:rPr lang="en-GB" sz="2000" i="1"/>
              <a:t> Use of language: race and ethnicity.</a:t>
            </a:r>
            <a:r>
              <a:rPr lang="en-GB" sz="2000"/>
              <a:t> Available at: https://</a:t>
            </a:r>
            <a:r>
              <a:rPr lang="en-GB" sz="2000" err="1"/>
              <a:t>www.advance-he.ac.uk</a:t>
            </a:r>
            <a:r>
              <a:rPr lang="en-GB" sz="2000"/>
              <a:t>/guidance/equality-diversity-and-inclusion/using-data-and-evidence/use-of-language-race-ethnicity (Accessed: 5 April 2022).</a:t>
            </a:r>
            <a:endParaRPr lang="en-GB" sz="2000">
              <a:latin typeface="Avenir Book" charset="0"/>
              <a:ea typeface="Avenir Book" charset="0"/>
              <a:cs typeface="Avenir Book" charset="0"/>
            </a:endParaRPr>
          </a:p>
          <a:p>
            <a:pPr marL="0" indent="0">
              <a:spcBef>
                <a:spcPts val="0"/>
              </a:spcBef>
              <a:spcAft>
                <a:spcPts val="600"/>
              </a:spcAft>
              <a:buNone/>
            </a:pPr>
            <a:r>
              <a:rPr lang="en-US" sz="2000">
                <a:latin typeface="Avenir Book" charset="0"/>
                <a:ea typeface="Avenir Book" charset="0"/>
                <a:cs typeface="Avenir Book" charset="0"/>
              </a:rPr>
              <a:t>Barbour, R. S. &amp; </a:t>
            </a:r>
            <a:r>
              <a:rPr lang="en-US" sz="2000" err="1">
                <a:latin typeface="Avenir Book" charset="0"/>
                <a:ea typeface="Avenir Book" charset="0"/>
                <a:cs typeface="Avenir Book" charset="0"/>
              </a:rPr>
              <a:t>Kitzenger</a:t>
            </a:r>
            <a:r>
              <a:rPr lang="en-US" sz="2000">
                <a:latin typeface="Avenir Book" charset="0"/>
                <a:ea typeface="Avenir Book" charset="0"/>
                <a:cs typeface="Avenir Book" charset="0"/>
              </a:rPr>
              <a:t>, J. (1999) </a:t>
            </a:r>
            <a:r>
              <a:rPr lang="en-US" sz="2000" i="1">
                <a:latin typeface="Avenir Book" charset="0"/>
                <a:ea typeface="Avenir Book" charset="0"/>
                <a:cs typeface="Avenir Book" charset="0"/>
              </a:rPr>
              <a:t>Developing Focus Group Research: Politics, Theory and Practice</a:t>
            </a:r>
            <a:r>
              <a:rPr lang="en-US" sz="2000">
                <a:latin typeface="Avenir Book" charset="0"/>
                <a:ea typeface="Avenir Book" charset="0"/>
                <a:cs typeface="Avenir Book" charset="0"/>
              </a:rPr>
              <a:t>. London: Sage.</a:t>
            </a:r>
          </a:p>
          <a:p>
            <a:pPr marL="0" indent="0">
              <a:spcBef>
                <a:spcPts val="0"/>
              </a:spcBef>
              <a:spcAft>
                <a:spcPts val="600"/>
              </a:spcAft>
              <a:buNone/>
            </a:pPr>
            <a:r>
              <a:rPr lang="en-US" sz="2000">
                <a:latin typeface="Avenir Book" charset="0"/>
                <a:ea typeface="Avenir Book" charset="0"/>
                <a:cs typeface="Avenir Book" charset="0"/>
              </a:rPr>
              <a:t>​British Fashion Council &amp; MBS Group (2022) </a:t>
            </a:r>
            <a:r>
              <a:rPr lang="en-US" sz="2000" i="1">
                <a:latin typeface="Avenir Book" charset="0"/>
                <a:ea typeface="Avenir Book" charset="0"/>
                <a:cs typeface="Avenir Book" charset="0"/>
              </a:rPr>
              <a:t>Diversity and Inclusion in the Fashion Industry</a:t>
            </a:r>
            <a:r>
              <a:rPr lang="en-US" sz="2000">
                <a:latin typeface="Avenir Book" charset="0"/>
                <a:ea typeface="Avenir Book" charset="0"/>
                <a:cs typeface="Avenir Book" charset="0"/>
              </a:rPr>
              <a:t>. London: The MBS Group. </a:t>
            </a:r>
          </a:p>
          <a:p>
            <a:pPr marL="0" indent="0">
              <a:spcBef>
                <a:spcPts val="0"/>
              </a:spcBef>
              <a:spcAft>
                <a:spcPts val="600"/>
              </a:spcAft>
              <a:buNone/>
            </a:pPr>
            <a:r>
              <a:rPr lang="en-US" sz="2000">
                <a:latin typeface="Avenir Book" charset="0"/>
                <a:ea typeface="Avenir Book" charset="0"/>
                <a:cs typeface="Avenir Book" charset="0"/>
              </a:rPr>
              <a:t>Buell, K. J., Briscoe, K. and Yao, C. W. (2021) '"It Just Doesn't Taste the Same": International Students' Perceptions of On-Campus Food and Dining’, in </a:t>
            </a:r>
            <a:r>
              <a:rPr lang="en-US" sz="2000" i="1">
                <a:latin typeface="Avenir Book" charset="0"/>
                <a:ea typeface="Avenir Book" charset="0"/>
                <a:cs typeface="Avenir Book" charset="0"/>
              </a:rPr>
              <a:t>The journal of college and university student housing,</a:t>
            </a:r>
            <a:r>
              <a:rPr lang="en-US" sz="2000">
                <a:latin typeface="Avenir Book" charset="0"/>
                <a:ea typeface="Avenir Book" charset="0"/>
                <a:cs typeface="Avenir Book" charset="0"/>
              </a:rPr>
              <a:t> 47 (2) p.10-23.</a:t>
            </a:r>
          </a:p>
          <a:p>
            <a:pPr marL="0" indent="0">
              <a:spcBef>
                <a:spcPts val="0"/>
              </a:spcBef>
              <a:spcAft>
                <a:spcPts val="600"/>
              </a:spcAft>
              <a:buNone/>
            </a:pPr>
            <a:r>
              <a:rPr lang="en-US" sz="2000" err="1">
                <a:latin typeface="Avenir Book" charset="0"/>
                <a:ea typeface="Avenir Book" charset="0"/>
                <a:cs typeface="Avenir Book" charset="0"/>
              </a:rPr>
              <a:t>Cheang</a:t>
            </a:r>
            <a:r>
              <a:rPr lang="en-US" sz="2000">
                <a:latin typeface="Avenir Book" charset="0"/>
                <a:ea typeface="Avenir Book" charset="0"/>
                <a:cs typeface="Avenir Book" charset="0"/>
              </a:rPr>
              <a:t>, S. (2013) ‘”To the Ends of the Earth”: Fashion and ethnicity in </a:t>
            </a:r>
            <a:r>
              <a:rPr lang="en-US" sz="2000" i="1">
                <a:latin typeface="Avenir Book" charset="0"/>
                <a:ea typeface="Avenir Book" charset="0"/>
                <a:cs typeface="Avenir Book" charset="0"/>
              </a:rPr>
              <a:t>The Vogue </a:t>
            </a:r>
            <a:r>
              <a:rPr lang="en-US" sz="2000">
                <a:latin typeface="Avenir Book" charset="0"/>
                <a:ea typeface="Avenir Book" charset="0"/>
                <a:cs typeface="Avenir Book" charset="0"/>
              </a:rPr>
              <a:t>Fashion shoot’, in D. Bartlett, S. Cole and A. </a:t>
            </a:r>
            <a:r>
              <a:rPr lang="en-US" sz="2000" err="1">
                <a:latin typeface="Avenir Book" charset="0"/>
                <a:ea typeface="Avenir Book" charset="0"/>
                <a:cs typeface="Avenir Book" charset="0"/>
              </a:rPr>
              <a:t>Rocamora</a:t>
            </a:r>
            <a:r>
              <a:rPr lang="en-US" sz="2000">
                <a:latin typeface="Avenir Book" charset="0"/>
                <a:ea typeface="Avenir Book" charset="0"/>
                <a:cs typeface="Avenir Book" charset="0"/>
              </a:rPr>
              <a:t> (</a:t>
            </a:r>
            <a:r>
              <a:rPr lang="en-US" sz="2000" err="1">
                <a:latin typeface="Avenir Book" charset="0"/>
                <a:ea typeface="Avenir Book" charset="0"/>
                <a:cs typeface="Avenir Book" charset="0"/>
              </a:rPr>
              <a:t>eds</a:t>
            </a:r>
            <a:r>
              <a:rPr lang="en-US" sz="2000">
                <a:latin typeface="Avenir Book" charset="0"/>
                <a:ea typeface="Avenir Book" charset="0"/>
                <a:cs typeface="Avenir Book" charset="0"/>
              </a:rPr>
              <a:t>) </a:t>
            </a:r>
            <a:r>
              <a:rPr lang="en-US" sz="2000" i="1">
                <a:latin typeface="Avenir Book" charset="0"/>
                <a:ea typeface="Avenir Book" charset="0"/>
                <a:cs typeface="Avenir Book" charset="0"/>
              </a:rPr>
              <a:t>Fashion Media: Past and Present. </a:t>
            </a:r>
            <a:r>
              <a:rPr lang="en-US" sz="2000">
                <a:latin typeface="Avenir Book" charset="0"/>
                <a:ea typeface="Avenir Book" charset="0"/>
                <a:cs typeface="Avenir Book" charset="0"/>
              </a:rPr>
              <a:t>London: Berg</a:t>
            </a:r>
          </a:p>
          <a:p>
            <a:pPr marL="0" indent="0">
              <a:spcBef>
                <a:spcPts val="0"/>
              </a:spcBef>
              <a:spcAft>
                <a:spcPts val="600"/>
              </a:spcAft>
              <a:buNone/>
              <a:defRPr/>
            </a:pPr>
            <a:r>
              <a:rPr lang="en-GB" sz="2000"/>
              <a:t>Dylan, A. (2012) ‘Safety in the Classroom: Safeguarding Liberal Arts Education from the Neo-Liberal Threat’, </a:t>
            </a:r>
            <a:r>
              <a:rPr lang="en-GB" sz="2000" i="1"/>
              <a:t>Canadian Journal of Higher Education</a:t>
            </a:r>
            <a:r>
              <a:rPr lang="en-GB" sz="2000"/>
              <a:t>, 42(2), pp. 34-48.</a:t>
            </a:r>
          </a:p>
          <a:p>
            <a:pPr marL="0" indent="0">
              <a:spcBef>
                <a:spcPts val="0"/>
              </a:spcBef>
              <a:spcAft>
                <a:spcPts val="600"/>
              </a:spcAft>
              <a:buNone/>
              <a:defRPr/>
            </a:pPr>
            <a:r>
              <a:rPr lang="en-GB" sz="2000"/>
              <a:t>Dyer, R. (2017) </a:t>
            </a:r>
            <a:r>
              <a:rPr lang="en-GB" sz="2000" i="1"/>
              <a:t>White: Twentieth Anniversary Edition. </a:t>
            </a:r>
            <a:r>
              <a:rPr lang="en-GB" sz="2000"/>
              <a:t>London: Taylor and Francis. 2</a:t>
            </a:r>
            <a:r>
              <a:rPr lang="en-GB" sz="2000" baseline="30000"/>
              <a:t>nd</a:t>
            </a:r>
            <a:r>
              <a:rPr lang="en-GB" sz="2000"/>
              <a:t> edition.</a:t>
            </a:r>
          </a:p>
          <a:p>
            <a:pPr marL="0" indent="0">
              <a:spcBef>
                <a:spcPts val="0"/>
              </a:spcBef>
              <a:spcAft>
                <a:spcPts val="600"/>
              </a:spcAft>
              <a:buNone/>
            </a:pPr>
            <a:r>
              <a:rPr lang="en-GB" sz="2000"/>
              <a:t>Gibbs, A. (1997) ‘Focus Groups’, </a:t>
            </a:r>
            <a:r>
              <a:rPr lang="en-GB" sz="2000" i="1"/>
              <a:t>Social Research Update</a:t>
            </a:r>
            <a:r>
              <a:rPr lang="en-GB" sz="2000"/>
              <a:t>, Winter(19).</a:t>
            </a:r>
          </a:p>
          <a:p>
            <a:pPr marL="0" indent="0">
              <a:spcBef>
                <a:spcPts val="0"/>
              </a:spcBef>
              <a:spcAft>
                <a:spcPts val="600"/>
              </a:spcAft>
              <a:buNone/>
              <a:defRPr/>
            </a:pPr>
            <a:r>
              <a:rPr lang="en-GB" sz="2000">
                <a:solidFill>
                  <a:schemeClr val="tx1">
                    <a:lumMod val="75000"/>
                    <a:lumOff val="25000"/>
                  </a:schemeClr>
                </a:solidFill>
                <a:latin typeface="Avenir Book" panose="02000503020000020003" pitchFamily="2" charset="0"/>
              </a:rPr>
              <a:t>Guest, G., </a:t>
            </a:r>
            <a:r>
              <a:rPr lang="en-GB" sz="2000" err="1">
                <a:solidFill>
                  <a:schemeClr val="tx1">
                    <a:lumMod val="75000"/>
                    <a:lumOff val="25000"/>
                  </a:schemeClr>
                </a:solidFill>
                <a:latin typeface="Avenir Book" panose="02000503020000020003" pitchFamily="2" charset="0"/>
              </a:rPr>
              <a:t>Namey</a:t>
            </a:r>
            <a:r>
              <a:rPr lang="en-GB" sz="2000">
                <a:solidFill>
                  <a:schemeClr val="tx1">
                    <a:lumMod val="75000"/>
                    <a:lumOff val="25000"/>
                  </a:schemeClr>
                </a:solidFill>
                <a:latin typeface="Avenir Book" panose="02000503020000020003" pitchFamily="2" charset="0"/>
              </a:rPr>
              <a:t>, E. &amp; McKenna, K. (2016) ‘How Many Focus Groups Are Enough? Building an Evidence Base for Nonprobability Sample Sizes’, </a:t>
            </a:r>
            <a:r>
              <a:rPr lang="en-GB" sz="2000" i="1">
                <a:solidFill>
                  <a:schemeClr val="tx1">
                    <a:lumMod val="75000"/>
                    <a:lumOff val="25000"/>
                  </a:schemeClr>
                </a:solidFill>
                <a:latin typeface="Avenir Book" panose="02000503020000020003" pitchFamily="2" charset="0"/>
              </a:rPr>
              <a:t>Field Methods</a:t>
            </a:r>
            <a:r>
              <a:rPr lang="en-GB" sz="2000">
                <a:solidFill>
                  <a:schemeClr val="tx1">
                    <a:lumMod val="75000"/>
                    <a:lumOff val="25000"/>
                  </a:schemeClr>
                </a:solidFill>
                <a:latin typeface="Avenir Book" panose="02000503020000020003" pitchFamily="2" charset="0"/>
              </a:rPr>
              <a:t>, 29(1), pp. 3-22.</a:t>
            </a:r>
            <a:endParaRPr lang="en-GB" sz="2000"/>
          </a:p>
          <a:p>
            <a:pPr marL="0" indent="0">
              <a:spcBef>
                <a:spcPts val="0"/>
              </a:spcBef>
              <a:spcAft>
                <a:spcPts val="600"/>
              </a:spcAft>
              <a:buNone/>
            </a:pPr>
            <a:endParaRPr lang="en-US" sz="2000">
              <a:latin typeface="Avenir Book" charset="0"/>
              <a:ea typeface="Avenir Book" charset="0"/>
              <a:cs typeface="Avenir Book" charset="0"/>
            </a:endParaRPr>
          </a:p>
          <a:p>
            <a:pPr marL="0" indent="0">
              <a:spcBef>
                <a:spcPts val="0"/>
              </a:spcBef>
              <a:spcAft>
                <a:spcPts val="600"/>
              </a:spcAft>
              <a:buNone/>
              <a:defRPr/>
            </a:pPr>
            <a:endParaRPr lang="en-GB" sz="2000"/>
          </a:p>
          <a:p>
            <a:pPr marL="0" indent="0">
              <a:spcBef>
                <a:spcPts val="0"/>
              </a:spcBef>
              <a:spcAft>
                <a:spcPts val="600"/>
              </a:spcAft>
              <a:buNone/>
              <a:defRPr/>
            </a:pPr>
            <a:endParaRPr lang="en-GB" sz="2000"/>
          </a:p>
        </p:txBody>
      </p:sp>
      <p:sp>
        <p:nvSpPr>
          <p:cNvPr id="61442" name="Rectangle 2"/>
          <p:cNvSpPr>
            <a:spLocks noGrp="1"/>
          </p:cNvSpPr>
          <p:nvPr>
            <p:ph type="title"/>
          </p:nvPr>
        </p:nvSpPr>
        <p:spPr>
          <a:xfrm>
            <a:off x="212035" y="-26504"/>
            <a:ext cx="8183563" cy="520700"/>
          </a:xfrm>
        </p:spPr>
        <p:txBody>
          <a:bodyPr rtlCol="0">
            <a:normAutofit/>
          </a:bodyPr>
          <a:lstStyle/>
          <a:p>
            <a:pPr>
              <a:defRPr/>
            </a:pPr>
            <a:r>
              <a:rPr lang="en-GB" sz="2400"/>
              <a:t>Bibliography</a:t>
            </a:r>
          </a:p>
        </p:txBody>
      </p:sp>
    </p:spTree>
    <p:extLst>
      <p:ext uri="{BB962C8B-B14F-4D97-AF65-F5344CB8AC3E}">
        <p14:creationId xmlns:p14="http://schemas.microsoft.com/office/powerpoint/2010/main" val="347712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7C4557-8AE9-5CC8-70B9-357EAEDAF1C8}"/>
              </a:ext>
            </a:extLst>
          </p:cNvPr>
          <p:cNvSpPr txBox="1"/>
          <p:nvPr/>
        </p:nvSpPr>
        <p:spPr>
          <a:xfrm>
            <a:off x="249641" y="74235"/>
            <a:ext cx="11697720" cy="6709529"/>
          </a:xfrm>
          <a:prstGeom prst="rect">
            <a:avLst/>
          </a:prstGeom>
          <a:solidFill>
            <a:schemeClr val="bg2">
              <a:lumMod val="90000"/>
            </a:schemeClr>
          </a:solidFill>
        </p:spPr>
        <p:txBody>
          <a:bodyPr wrap="square">
            <a:spAutoFit/>
          </a:bodyPr>
          <a:lstStyle/>
          <a:p>
            <a:pPr>
              <a:spcAft>
                <a:spcPts val="600"/>
              </a:spcAft>
              <a:defRPr/>
            </a:pPr>
            <a:r>
              <a:rPr lang="en-GB" sz="2000">
                <a:solidFill>
                  <a:schemeClr val="tx1">
                    <a:lumMod val="75000"/>
                    <a:lumOff val="25000"/>
                  </a:schemeClr>
                </a:solidFill>
                <a:latin typeface="Avenir Book" panose="02000503020000020003" pitchFamily="2" charset="0"/>
              </a:rPr>
              <a:t>Ike, N., Baldwin, C., &amp; </a:t>
            </a:r>
            <a:r>
              <a:rPr lang="en-GB" sz="2000" err="1">
                <a:solidFill>
                  <a:schemeClr val="tx1">
                    <a:lumMod val="75000"/>
                    <a:lumOff val="25000"/>
                  </a:schemeClr>
                </a:solidFill>
                <a:latin typeface="Avenir Book" panose="02000503020000020003" pitchFamily="2" charset="0"/>
              </a:rPr>
              <a:t>Lathouras</a:t>
            </a:r>
            <a:r>
              <a:rPr lang="en-GB" sz="2000">
                <a:solidFill>
                  <a:schemeClr val="tx1">
                    <a:lumMod val="75000"/>
                    <a:lumOff val="25000"/>
                  </a:schemeClr>
                </a:solidFill>
                <a:latin typeface="Avenir Book" panose="02000503020000020003" pitchFamily="2" charset="0"/>
              </a:rPr>
              <a:t>, A. (2020) ‘Tertiary students’ housing priorities: Finding home away from home’, </a:t>
            </a:r>
            <a:r>
              <a:rPr lang="en-GB" sz="2000" i="1">
                <a:solidFill>
                  <a:schemeClr val="tx1">
                    <a:lumMod val="75000"/>
                    <a:lumOff val="25000"/>
                  </a:schemeClr>
                </a:solidFill>
                <a:latin typeface="Avenir Book" panose="02000503020000020003" pitchFamily="2" charset="0"/>
              </a:rPr>
              <a:t>Canadian Journal of Urban Research</a:t>
            </a:r>
            <a:r>
              <a:rPr lang="en-GB" sz="2000">
                <a:solidFill>
                  <a:schemeClr val="tx1">
                    <a:lumMod val="75000"/>
                    <a:lumOff val="25000"/>
                  </a:schemeClr>
                </a:solidFill>
                <a:latin typeface="Avenir Book" panose="02000503020000020003" pitchFamily="2" charset="0"/>
              </a:rPr>
              <a:t>, 29(1), pp. 55–69. https://</a:t>
            </a:r>
            <a:r>
              <a:rPr lang="en-GB" sz="2000" err="1">
                <a:solidFill>
                  <a:schemeClr val="tx1">
                    <a:lumMod val="75000"/>
                    <a:lumOff val="25000"/>
                  </a:schemeClr>
                </a:solidFill>
                <a:latin typeface="Avenir Book" panose="02000503020000020003" pitchFamily="2" charset="0"/>
              </a:rPr>
              <a:t>www.jstor.org</a:t>
            </a:r>
            <a:r>
              <a:rPr lang="en-GB" sz="2000">
                <a:solidFill>
                  <a:schemeClr val="tx1">
                    <a:lumMod val="75000"/>
                    <a:lumOff val="25000"/>
                  </a:schemeClr>
                </a:solidFill>
                <a:latin typeface="Avenir Book" panose="02000503020000020003" pitchFamily="2" charset="0"/>
              </a:rPr>
              <a:t>/stable/26929897</a:t>
            </a:r>
          </a:p>
          <a:p>
            <a:pPr marL="0" indent="0">
              <a:spcBef>
                <a:spcPts val="0"/>
              </a:spcBef>
              <a:spcAft>
                <a:spcPts val="600"/>
              </a:spcAft>
              <a:buNone/>
              <a:defRPr/>
            </a:pPr>
            <a:r>
              <a:rPr lang="en-GB" sz="2000">
                <a:solidFill>
                  <a:schemeClr val="tx1">
                    <a:lumMod val="75000"/>
                    <a:lumOff val="25000"/>
                  </a:schemeClr>
                </a:solidFill>
                <a:latin typeface="Avenir Book" panose="02000503020000020003" pitchFamily="2" charset="0"/>
              </a:rPr>
              <a:t>Johnson, P., Houston, B. &amp; </a:t>
            </a:r>
            <a:r>
              <a:rPr lang="en-GB" sz="2000" err="1">
                <a:solidFill>
                  <a:schemeClr val="tx1">
                    <a:lumMod val="75000"/>
                    <a:lumOff val="25000"/>
                  </a:schemeClr>
                </a:solidFill>
                <a:latin typeface="Avenir Book" panose="02000503020000020003" pitchFamily="2" charset="0"/>
              </a:rPr>
              <a:t>Kraglund</a:t>
            </a:r>
            <a:r>
              <a:rPr lang="en-GB" sz="2000">
                <a:solidFill>
                  <a:schemeClr val="tx1">
                    <a:lumMod val="75000"/>
                    <a:lumOff val="25000"/>
                  </a:schemeClr>
                </a:solidFill>
                <a:latin typeface="Avenir Book" panose="02000503020000020003" pitchFamily="2" charset="0"/>
              </a:rPr>
              <a:t>-Gauthier, W. (2019) ‘Decolonizing the classroom in social justice learning: Perspectives on access and inclusion for participants living with disabilities’, in J. Hoffman (ed) </a:t>
            </a:r>
            <a:r>
              <a:rPr lang="en-GB" sz="2000" i="1">
                <a:solidFill>
                  <a:schemeClr val="tx1">
                    <a:lumMod val="75000"/>
                    <a:lumOff val="25000"/>
                  </a:schemeClr>
                </a:solidFill>
                <a:latin typeface="Avenir Book" panose="02000503020000020003" pitchFamily="2" charset="0"/>
              </a:rPr>
              <a:t>Strategies for Fostering Inclusive Classrooms in Higher Education : International Perspectives on Equity and Inclusion</a:t>
            </a:r>
            <a:r>
              <a:rPr lang="en-GB" sz="2000">
                <a:solidFill>
                  <a:schemeClr val="tx1">
                    <a:lumMod val="75000"/>
                    <a:lumOff val="25000"/>
                  </a:schemeClr>
                </a:solidFill>
                <a:latin typeface="Avenir Book" panose="02000503020000020003" pitchFamily="2" charset="0"/>
              </a:rPr>
              <a:t>. Bingley: Emerald Publishing Ltd, pp. 83-95.</a:t>
            </a:r>
          </a:p>
          <a:p>
            <a:pPr>
              <a:spcAft>
                <a:spcPts val="600"/>
              </a:spcAft>
              <a:defRPr/>
            </a:pPr>
            <a:r>
              <a:rPr lang="en-GB" sz="2000">
                <a:solidFill>
                  <a:schemeClr val="tx1">
                    <a:lumMod val="75000"/>
                    <a:lumOff val="25000"/>
                  </a:schemeClr>
                </a:solidFill>
                <a:latin typeface="Avenir Book" panose="02000503020000020003" pitchFamily="2" charset="0"/>
              </a:rPr>
              <a:t>Lim, J.H., Wang, Y., Wu, T., Li, Z. and Sun, T. (2021) 'Walking on Gender Tightrope With Multiple Marginalities: Asian International Female Students in STEM Graduate Programs', </a:t>
            </a:r>
            <a:r>
              <a:rPr lang="en-GB" sz="2000" i="1">
                <a:solidFill>
                  <a:schemeClr val="tx1">
                    <a:lumMod val="75000"/>
                    <a:lumOff val="25000"/>
                  </a:schemeClr>
                </a:solidFill>
                <a:latin typeface="Avenir Book" panose="02000503020000020003" pitchFamily="2" charset="0"/>
              </a:rPr>
              <a:t>Journal of International Students</a:t>
            </a:r>
            <a:r>
              <a:rPr lang="en-GB" sz="2000">
                <a:solidFill>
                  <a:schemeClr val="tx1">
                    <a:lumMod val="75000"/>
                    <a:lumOff val="25000"/>
                  </a:schemeClr>
                </a:solidFill>
                <a:latin typeface="Avenir Book" panose="02000503020000020003" pitchFamily="2" charset="0"/>
              </a:rPr>
              <a:t>, 11(3), pp. 647-665.</a:t>
            </a:r>
          </a:p>
          <a:p>
            <a:pPr marL="0" indent="0">
              <a:spcBef>
                <a:spcPts val="0"/>
              </a:spcBef>
              <a:spcAft>
                <a:spcPts val="600"/>
              </a:spcAft>
              <a:buNone/>
              <a:defRPr/>
            </a:pPr>
            <a:r>
              <a:rPr lang="en-GB" sz="2000" err="1">
                <a:solidFill>
                  <a:schemeClr val="tx1">
                    <a:lumMod val="75000"/>
                    <a:lumOff val="25000"/>
                  </a:schemeClr>
                </a:solidFill>
                <a:latin typeface="Avenir Book" panose="02000503020000020003" pitchFamily="2" charset="0"/>
              </a:rPr>
              <a:t>Moghli</a:t>
            </a:r>
            <a:r>
              <a:rPr lang="en-GB" sz="2000">
                <a:solidFill>
                  <a:schemeClr val="tx1">
                    <a:lumMod val="75000"/>
                    <a:lumOff val="25000"/>
                  </a:schemeClr>
                </a:solidFill>
                <a:latin typeface="Avenir Book" panose="02000503020000020003" pitchFamily="2" charset="0"/>
              </a:rPr>
              <a:t>, M. A. &amp; </a:t>
            </a:r>
            <a:r>
              <a:rPr lang="en-GB" sz="2000" err="1">
                <a:solidFill>
                  <a:schemeClr val="tx1">
                    <a:lumMod val="75000"/>
                    <a:lumOff val="25000"/>
                  </a:schemeClr>
                </a:solidFill>
                <a:latin typeface="Avenir Book" panose="02000503020000020003" pitchFamily="2" charset="0"/>
              </a:rPr>
              <a:t>Kadiwai</a:t>
            </a:r>
            <a:r>
              <a:rPr lang="en-GB" sz="2000">
                <a:solidFill>
                  <a:schemeClr val="tx1">
                    <a:lumMod val="75000"/>
                    <a:lumOff val="25000"/>
                  </a:schemeClr>
                </a:solidFill>
                <a:latin typeface="Avenir Book" panose="02000503020000020003" pitchFamily="2" charset="0"/>
              </a:rPr>
              <a:t>, L. (2021) ‘Decolonising the curriculum beyond the surge: Conceptualisation, positionality and conduct’, </a:t>
            </a:r>
            <a:r>
              <a:rPr lang="en-GB" sz="2000" i="1">
                <a:solidFill>
                  <a:schemeClr val="tx1">
                    <a:lumMod val="75000"/>
                    <a:lumOff val="25000"/>
                  </a:schemeClr>
                </a:solidFill>
                <a:latin typeface="Avenir Book" panose="02000503020000020003" pitchFamily="2" charset="0"/>
              </a:rPr>
              <a:t>London Review of Education</a:t>
            </a:r>
            <a:r>
              <a:rPr lang="en-GB" sz="2000">
                <a:solidFill>
                  <a:schemeClr val="tx1">
                    <a:lumMod val="75000"/>
                    <a:lumOff val="25000"/>
                  </a:schemeClr>
                </a:solidFill>
                <a:latin typeface="Avenir Book" panose="02000503020000020003" pitchFamily="2" charset="0"/>
              </a:rPr>
              <a:t>, 19(1), pp. 1-16.</a:t>
            </a:r>
          </a:p>
          <a:p>
            <a:pPr marL="0" indent="0">
              <a:spcBef>
                <a:spcPts val="0"/>
              </a:spcBef>
              <a:spcAft>
                <a:spcPts val="600"/>
              </a:spcAft>
              <a:buNone/>
              <a:defRPr/>
            </a:pP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Sengupta, E., </a:t>
            </a:r>
            <a:r>
              <a:rPr lang="en-IE" sz="2000" err="1">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Blessinger</a:t>
            </a: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 P., Hoffman, J. &amp; </a:t>
            </a:r>
            <a:r>
              <a:rPr lang="en-IE" sz="2000" err="1">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Makhanya</a:t>
            </a: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 M. (2019) ‘Introduction to Strategies for Fostering Inclusive Classrooms in Higher Education’, in J. Hoffman, P. </a:t>
            </a:r>
            <a:r>
              <a:rPr lang="en-IE" sz="2000" err="1">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Blessinger</a:t>
            </a: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 &amp; M. </a:t>
            </a:r>
            <a:r>
              <a:rPr lang="en-IE" sz="2000" err="1">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Makhanya</a:t>
            </a: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 (Eds) </a:t>
            </a:r>
            <a:r>
              <a:rPr lang="en-IE" sz="2000" i="1">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Strategies for Fostering Inclusive Classrooms in Higher Education : International Perspectives on Equity and Inclusion. </a:t>
            </a:r>
            <a:r>
              <a:rPr lang="en-IE"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rPr>
              <a:t>Bingley: Emerald Publishing Ltd, pp. 3-17.</a:t>
            </a:r>
          </a:p>
          <a:p>
            <a:pPr>
              <a:spcAft>
                <a:spcPts val="600"/>
              </a:spcAft>
              <a:defRPr/>
            </a:pPr>
            <a:r>
              <a:rPr lang="en-IE" sz="2000">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​Textiles &amp; Fashion All Parliamentary Party Group (2021) </a:t>
            </a:r>
            <a:r>
              <a:rPr lang="en-IE" sz="2000" i="1">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Representation &amp; Inclusion in the Fashion Industry</a:t>
            </a:r>
            <a:r>
              <a:rPr lang="en-IE" sz="2000">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 </a:t>
            </a:r>
            <a:r>
              <a:rPr lang="en-IE" sz="2000" err="1">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s.l.</a:t>
            </a:r>
            <a:r>
              <a:rPr lang="en-IE" sz="2000">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 Fashion Roundtable.</a:t>
            </a:r>
          </a:p>
          <a:p>
            <a:pPr>
              <a:spcAft>
                <a:spcPts val="600"/>
              </a:spcAft>
              <a:defRPr/>
            </a:pPr>
            <a:r>
              <a:rPr lang="en-IE" sz="2000">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Williams, J. J. (2013) ‘The teachings of student debt’ in Heller, D, &amp; Callender, C (eds) </a:t>
            </a:r>
            <a:r>
              <a:rPr lang="en-IE" sz="2000" i="1">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Student Financing of Higher Education : A Comparative Perspective</a:t>
            </a:r>
            <a:r>
              <a:rPr lang="en-IE" sz="2000">
                <a:solidFill>
                  <a:schemeClr val="tx1">
                    <a:lumMod val="75000"/>
                    <a:lumOff val="25000"/>
                  </a:schemeClr>
                </a:solidFill>
                <a:latin typeface="Avenir Book" panose="02000503020000020003" pitchFamily="2" charset="0"/>
                <a:ea typeface="Calibri" panose="020F0502020204030204" pitchFamily="34" charset="0"/>
                <a:cs typeface="Arial" panose="020B0604020202020204" pitchFamily="34" charset="0"/>
              </a:rPr>
              <a:t>, Taylor &amp; Francis Group, Oxford</a:t>
            </a:r>
            <a:endParaRPr lang="en-GB" sz="2000">
              <a:solidFill>
                <a:schemeClr val="tx1">
                  <a:lumMod val="75000"/>
                  <a:lumOff val="25000"/>
                </a:schemeClr>
              </a:solidFill>
              <a:effectLst/>
              <a:latin typeface="Avenir Book" panose="02000503020000020003"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86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1432-4A11-EE6A-0A6C-505E3DB55EC1}"/>
              </a:ext>
            </a:extLst>
          </p:cNvPr>
          <p:cNvSpPr>
            <a:spLocks noGrp="1"/>
          </p:cNvSpPr>
          <p:nvPr>
            <p:ph type="title"/>
          </p:nvPr>
        </p:nvSpPr>
        <p:spPr/>
        <p:txBody>
          <a:bodyPr/>
          <a:lstStyle/>
          <a:p>
            <a:r>
              <a:rPr lang="en-GB"/>
              <a:t>Objectives of the research</a:t>
            </a:r>
          </a:p>
        </p:txBody>
      </p:sp>
      <p:sp>
        <p:nvSpPr>
          <p:cNvPr id="3" name="Content Placeholder 2">
            <a:extLst>
              <a:ext uri="{FF2B5EF4-FFF2-40B4-BE49-F238E27FC236}">
                <a16:creationId xmlns:a16="http://schemas.microsoft.com/office/drawing/2014/main" id="{825E8A0E-0CFF-B742-131D-404C9C3BF299}"/>
              </a:ext>
            </a:extLst>
          </p:cNvPr>
          <p:cNvSpPr>
            <a:spLocks noGrp="1"/>
          </p:cNvSpPr>
          <p:nvPr>
            <p:ph idx="1"/>
          </p:nvPr>
        </p:nvSpPr>
        <p:spPr>
          <a:xfrm>
            <a:off x="677334" y="1596385"/>
            <a:ext cx="8596668" cy="3880773"/>
          </a:xfrm>
        </p:spPr>
        <p:txBody>
          <a:bodyPr>
            <a:noAutofit/>
          </a:bodyPr>
          <a:lstStyle/>
          <a:p>
            <a:pPr lvl="0"/>
            <a:r>
              <a:rPr lang="en-IE" sz="2400"/>
              <a:t>To arrange 2 focus groups with MA Fashion Business Management students to co-construct knowledge about how to examine racialised minority representation in the fashion industry</a:t>
            </a:r>
            <a:endParaRPr lang="en-GB" sz="2400"/>
          </a:p>
          <a:p>
            <a:pPr lvl="0"/>
            <a:r>
              <a:rPr lang="en-IE" sz="2400"/>
              <a:t>To analyse data collected from focus groups to identify students’ issues of interest in relation to racialised minority representation</a:t>
            </a:r>
            <a:endParaRPr lang="en-GB" sz="2400"/>
          </a:p>
          <a:p>
            <a:r>
              <a:rPr lang="en-IE" sz="2400"/>
              <a:t>To examine collected data to enable the writing of teaching materials to facilitate good teaching and learning about racialised minority representation in the fashion industry.</a:t>
            </a:r>
            <a:r>
              <a:rPr lang="en-GB" sz="2400"/>
              <a:t> </a:t>
            </a:r>
          </a:p>
        </p:txBody>
      </p:sp>
    </p:spTree>
    <p:extLst>
      <p:ext uri="{BB962C8B-B14F-4D97-AF65-F5344CB8AC3E}">
        <p14:creationId xmlns:p14="http://schemas.microsoft.com/office/powerpoint/2010/main" val="24593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83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C8293-CDCF-9E12-2850-0C12E78CD1FE}"/>
              </a:ext>
            </a:extLst>
          </p:cNvPr>
          <p:cNvPicPr>
            <a:picLocks noChangeAspect="1"/>
          </p:cNvPicPr>
          <p:nvPr/>
        </p:nvPicPr>
        <p:blipFill rotWithShape="1">
          <a:blip r:embed="rId3"/>
          <a:srcRect l="19968" t="9091" r="1045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EF76F8D-3A8B-2844-94C9-03A953274675}"/>
              </a:ext>
            </a:extLst>
          </p:cNvPr>
          <p:cNvSpPr>
            <a:spLocks noGrp="1"/>
          </p:cNvSpPr>
          <p:nvPr>
            <p:ph type="ctrTitle"/>
          </p:nvPr>
        </p:nvSpPr>
        <p:spPr>
          <a:xfrm>
            <a:off x="181104" y="1713340"/>
            <a:ext cx="5123543" cy="2369093"/>
          </a:xfrm>
        </p:spPr>
        <p:txBody>
          <a:bodyPr>
            <a:normAutofit/>
          </a:bodyPr>
          <a:lstStyle/>
          <a:p>
            <a:br>
              <a:rPr lang="en-GB" sz="4800">
                <a:latin typeface="Avenir Book" panose="02000503020000020003" pitchFamily="2" charset="0"/>
              </a:rPr>
            </a:br>
            <a:r>
              <a:rPr lang="en-GB" sz="4800">
                <a:latin typeface="Avenir Book" panose="02000503020000020003" pitchFamily="2" charset="0"/>
              </a:rPr>
              <a:t>Fashion and Race</a:t>
            </a:r>
          </a:p>
        </p:txBody>
      </p:sp>
      <p:sp>
        <p:nvSpPr>
          <p:cNvPr id="4" name="Subtitle 3">
            <a:extLst>
              <a:ext uri="{FF2B5EF4-FFF2-40B4-BE49-F238E27FC236}">
                <a16:creationId xmlns:a16="http://schemas.microsoft.com/office/drawing/2014/main" id="{F150145D-F5FE-2F45-A00D-5662D8C14716}"/>
              </a:ext>
            </a:extLst>
          </p:cNvPr>
          <p:cNvSpPr>
            <a:spLocks noGrp="1"/>
          </p:cNvSpPr>
          <p:nvPr>
            <p:ph type="subTitle" idx="1"/>
          </p:nvPr>
        </p:nvSpPr>
        <p:spPr>
          <a:xfrm>
            <a:off x="-594624" y="4047759"/>
            <a:ext cx="5899271" cy="1096901"/>
          </a:xfrm>
        </p:spPr>
        <p:txBody>
          <a:bodyPr>
            <a:noAutofit/>
          </a:bodyPr>
          <a:lstStyle/>
          <a:p>
            <a:r>
              <a:rPr lang="en-GB" sz="2400">
                <a:latin typeface="Avenir" panose="02000503020000020003" pitchFamily="2" charset="0"/>
              </a:rPr>
              <a:t>Unit: Fashion Theories &amp; Histories </a:t>
            </a:r>
          </a:p>
          <a:p>
            <a:endParaRPr lang="en-GB" sz="2400">
              <a:solidFill>
                <a:schemeClr val="tx1">
                  <a:lumMod val="65000"/>
                  <a:lumOff val="35000"/>
                </a:schemeClr>
              </a:solidFill>
              <a:latin typeface="Avenir" panose="02000503020000020003" pitchFamily="2" charset="0"/>
            </a:endParaRPr>
          </a:p>
          <a:p>
            <a:pPr>
              <a:spcBef>
                <a:spcPts val="0"/>
              </a:spcBef>
            </a:pPr>
            <a:r>
              <a:rPr lang="en-GB" sz="2400">
                <a:solidFill>
                  <a:schemeClr val="tx1">
                    <a:lumMod val="65000"/>
                    <a:lumOff val="35000"/>
                  </a:schemeClr>
                </a:solidFill>
                <a:latin typeface="Avenir" panose="02000503020000020003" pitchFamily="2" charset="0"/>
              </a:rPr>
              <a:t>Dr Julie Blanchard-Emmerson</a:t>
            </a:r>
          </a:p>
          <a:p>
            <a:endParaRPr lang="en-GB" sz="2400">
              <a:latin typeface="Avenir" panose="02000503020000020003" pitchFamily="2" charset="0"/>
            </a:endParaRPr>
          </a:p>
          <a:p>
            <a:endParaRPr lang="en-GB" sz="2400">
              <a:latin typeface="Avenir" panose="02000503020000020003" pitchFamily="2" charset="0"/>
            </a:endParaRPr>
          </a:p>
        </p:txBody>
      </p:sp>
      <p:sp>
        <p:nvSpPr>
          <p:cNvPr id="6" name="TextBox 5">
            <a:extLst>
              <a:ext uri="{FF2B5EF4-FFF2-40B4-BE49-F238E27FC236}">
                <a16:creationId xmlns:a16="http://schemas.microsoft.com/office/drawing/2014/main" id="{40F5FE73-DF4C-672C-3547-CCC8CA1F6C9B}"/>
              </a:ext>
            </a:extLst>
          </p:cNvPr>
          <p:cNvSpPr txBox="1"/>
          <p:nvPr/>
        </p:nvSpPr>
        <p:spPr>
          <a:xfrm>
            <a:off x="4503762" y="6273225"/>
            <a:ext cx="7688238" cy="584775"/>
          </a:xfrm>
          <a:prstGeom prst="rect">
            <a:avLst/>
          </a:prstGeom>
          <a:solidFill>
            <a:schemeClr val="bg2">
              <a:alpha val="73000"/>
            </a:schemeClr>
          </a:solidFill>
        </p:spPr>
        <p:txBody>
          <a:bodyPr wrap="square" rtlCol="0">
            <a:spAutoFit/>
          </a:bodyPr>
          <a:lstStyle/>
          <a:p>
            <a:r>
              <a:rPr lang="en-GB" sz="1600">
                <a:latin typeface="Avenir Book" panose="02000503020000020003" pitchFamily="2" charset="0"/>
              </a:rPr>
              <a:t>Fig 1: From </a:t>
            </a:r>
            <a:r>
              <a:rPr lang="en-GB" sz="1600" i="1">
                <a:latin typeface="Avenir Book" panose="02000503020000020003" pitchFamily="2" charset="0"/>
              </a:rPr>
              <a:t>Vogue UK </a:t>
            </a:r>
            <a:r>
              <a:rPr lang="en-GB" sz="1600">
                <a:latin typeface="Avenir Book" panose="02000503020000020003" pitchFamily="2" charset="0"/>
              </a:rPr>
              <a:t>fashion shoot, ‘Indian Summer’, September 2007. Model Gemma Ward. Photographer Patrick Demarchelier. As discussed in </a:t>
            </a:r>
            <a:r>
              <a:rPr lang="en-GB" sz="1600" err="1">
                <a:latin typeface="Avenir Book" panose="02000503020000020003" pitchFamily="2" charset="0"/>
              </a:rPr>
              <a:t>Cheang</a:t>
            </a:r>
            <a:r>
              <a:rPr lang="en-GB" sz="1600">
                <a:latin typeface="Avenir Book" panose="02000503020000020003" pitchFamily="2" charset="0"/>
              </a:rPr>
              <a:t> (2013).</a:t>
            </a:r>
          </a:p>
        </p:txBody>
      </p:sp>
    </p:spTree>
    <p:extLst>
      <p:ext uri="{BB962C8B-B14F-4D97-AF65-F5344CB8AC3E}">
        <p14:creationId xmlns:p14="http://schemas.microsoft.com/office/powerpoint/2010/main" val="408422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33EB196E-C8B8-CE4E-A45A-383D6B2F4427}"/>
              </a:ext>
            </a:extLst>
          </p:cNvPr>
          <p:cNvPicPr>
            <a:picLocks noGrp="1" noChangeAspect="1"/>
          </p:cNvPicPr>
          <p:nvPr>
            <p:ph idx="1"/>
          </p:nvPr>
        </p:nvPicPr>
        <p:blipFill rotWithShape="1">
          <a:blip r:embed="rId3">
            <a:grayscl/>
          </a:blip>
          <a:srcRect r="1" b="8032"/>
          <a:stretch/>
        </p:blipFill>
        <p:spPr>
          <a:xfrm>
            <a:off x="-1" y="10"/>
            <a:ext cx="10672011" cy="6870396"/>
          </a:xfrm>
          <a:prstGeom prst="rect">
            <a:avLst/>
          </a:prstGeom>
        </p:spPr>
      </p:pic>
    </p:spTree>
    <p:extLst>
      <p:ext uri="{BB962C8B-B14F-4D97-AF65-F5344CB8AC3E}">
        <p14:creationId xmlns:p14="http://schemas.microsoft.com/office/powerpoint/2010/main" val="207698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D57A-3253-517A-B94B-2FCF15619968}"/>
              </a:ext>
            </a:extLst>
          </p:cNvPr>
          <p:cNvSpPr>
            <a:spLocks noGrp="1"/>
          </p:cNvSpPr>
          <p:nvPr>
            <p:ph type="title"/>
          </p:nvPr>
        </p:nvSpPr>
        <p:spPr/>
        <p:txBody>
          <a:bodyPr/>
          <a:lstStyle/>
          <a:p>
            <a:r>
              <a:rPr lang="en-GB"/>
              <a:t>Carrying out the research</a:t>
            </a:r>
          </a:p>
        </p:txBody>
      </p:sp>
      <p:sp>
        <p:nvSpPr>
          <p:cNvPr id="3" name="Content Placeholder 2">
            <a:extLst>
              <a:ext uri="{FF2B5EF4-FFF2-40B4-BE49-F238E27FC236}">
                <a16:creationId xmlns:a16="http://schemas.microsoft.com/office/drawing/2014/main" id="{4594244D-BC02-927F-0739-FD149219C74F}"/>
              </a:ext>
            </a:extLst>
          </p:cNvPr>
          <p:cNvSpPr>
            <a:spLocks noGrp="1"/>
          </p:cNvSpPr>
          <p:nvPr>
            <p:ph idx="1"/>
          </p:nvPr>
        </p:nvSpPr>
        <p:spPr>
          <a:xfrm>
            <a:off x="677334" y="1488613"/>
            <a:ext cx="8596668" cy="3880773"/>
          </a:xfrm>
        </p:spPr>
        <p:txBody>
          <a:bodyPr>
            <a:noAutofit/>
          </a:bodyPr>
          <a:lstStyle/>
          <a:p>
            <a:r>
              <a:rPr lang="en-GB" sz="2400" b="1"/>
              <a:t>Focus groups as method</a:t>
            </a:r>
            <a:r>
              <a:rPr lang="en-GB" sz="2400"/>
              <a:t>:</a:t>
            </a:r>
          </a:p>
          <a:p>
            <a:pPr lvl="1"/>
            <a:r>
              <a:rPr lang="en-GB" sz="2400"/>
              <a:t>With minimal intervention from the researcher (Gibbs, 1997), participants raise the topics of most relevance to them, generating their own questions and concepts on their own terms (Barbour &amp; </a:t>
            </a:r>
            <a:r>
              <a:rPr lang="en-GB" sz="2400" err="1"/>
              <a:t>Kitzenger</a:t>
            </a:r>
            <a:r>
              <a:rPr lang="en-GB" sz="2400"/>
              <a:t>, 1999, p. 5).  </a:t>
            </a:r>
          </a:p>
          <a:p>
            <a:r>
              <a:rPr lang="en-GB" sz="2400"/>
              <a:t>Two focus groups are adequate to reveal key themes and ideas for analysis (Guest et al. 2016).</a:t>
            </a:r>
          </a:p>
          <a:p>
            <a:r>
              <a:rPr lang="en-GB" sz="2400" b="1"/>
              <a:t>Focus group 1</a:t>
            </a:r>
            <a:r>
              <a:rPr lang="en-GB" sz="2400"/>
              <a:t>: 1 Nigerian and 2 Indian female participants</a:t>
            </a:r>
          </a:p>
          <a:p>
            <a:r>
              <a:rPr lang="en-GB" sz="2400" b="1"/>
              <a:t>Focus group 2</a:t>
            </a:r>
            <a:r>
              <a:rPr lang="en-GB" sz="2400"/>
              <a:t>: 1 Bangladeshi male and 4 Nigerian female participants</a:t>
            </a:r>
          </a:p>
          <a:p>
            <a:endParaRPr lang="en-GB" sz="2400"/>
          </a:p>
        </p:txBody>
      </p:sp>
    </p:spTree>
    <p:extLst>
      <p:ext uri="{BB962C8B-B14F-4D97-AF65-F5344CB8AC3E}">
        <p14:creationId xmlns:p14="http://schemas.microsoft.com/office/powerpoint/2010/main" val="38495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CDEA-4A64-295F-5229-B4342205DCE2}"/>
              </a:ext>
            </a:extLst>
          </p:cNvPr>
          <p:cNvSpPr>
            <a:spLocks noGrp="1"/>
          </p:cNvSpPr>
          <p:nvPr>
            <p:ph type="title"/>
          </p:nvPr>
        </p:nvSpPr>
        <p:spPr/>
        <p:txBody>
          <a:bodyPr/>
          <a:lstStyle/>
          <a:p>
            <a:r>
              <a:rPr lang="en-GB"/>
              <a:t>Findings so far</a:t>
            </a:r>
          </a:p>
        </p:txBody>
      </p:sp>
      <p:sp>
        <p:nvSpPr>
          <p:cNvPr id="3" name="Content Placeholder 2">
            <a:extLst>
              <a:ext uri="{FF2B5EF4-FFF2-40B4-BE49-F238E27FC236}">
                <a16:creationId xmlns:a16="http://schemas.microsoft.com/office/drawing/2014/main" id="{F4A2DBCF-2364-49B7-ED39-E3971D3ED343}"/>
              </a:ext>
            </a:extLst>
          </p:cNvPr>
          <p:cNvSpPr>
            <a:spLocks noGrp="1"/>
          </p:cNvSpPr>
          <p:nvPr>
            <p:ph idx="1"/>
          </p:nvPr>
        </p:nvSpPr>
        <p:spPr>
          <a:xfrm>
            <a:off x="347223" y="1583832"/>
            <a:ext cx="9256889" cy="3880773"/>
          </a:xfrm>
        </p:spPr>
        <p:txBody>
          <a:bodyPr>
            <a:noAutofit/>
          </a:bodyPr>
          <a:lstStyle/>
          <a:p>
            <a:r>
              <a:rPr lang="en-GB" sz="2400"/>
              <a:t>Strategies suggested </a:t>
            </a:r>
            <a:r>
              <a:rPr lang="en-GB" sz="2400" b="1"/>
              <a:t>by participants </a:t>
            </a:r>
            <a:r>
              <a:rPr lang="en-GB" sz="2400"/>
              <a:t>relating to the </a:t>
            </a:r>
            <a:r>
              <a:rPr lang="en-GB" sz="2400" b="1"/>
              <a:t>classroom</a:t>
            </a:r>
            <a:r>
              <a:rPr lang="en-GB" sz="2400"/>
              <a:t>:</a:t>
            </a:r>
          </a:p>
          <a:p>
            <a:pPr lvl="1"/>
            <a:r>
              <a:rPr lang="en-GB" sz="2400"/>
              <a:t>continue decolonising the curriculum (fits with current thinking, see </a:t>
            </a:r>
            <a:r>
              <a:rPr lang="en-GB" sz="2400" err="1"/>
              <a:t>Moghli</a:t>
            </a:r>
            <a:r>
              <a:rPr lang="en-GB" sz="2400"/>
              <a:t> &amp; </a:t>
            </a:r>
            <a:r>
              <a:rPr lang="en-GB" sz="2400" err="1"/>
              <a:t>Kadiwal</a:t>
            </a:r>
            <a:r>
              <a:rPr lang="en-GB" sz="2400"/>
              <a:t> 2021)</a:t>
            </a:r>
          </a:p>
          <a:p>
            <a:pPr lvl="1"/>
            <a:r>
              <a:rPr lang="en-GB" sz="2400"/>
              <a:t>students to also explore each other's cultures themselves (as Currie 2007 found to be useful)</a:t>
            </a:r>
          </a:p>
          <a:p>
            <a:pPr lvl="1"/>
            <a:r>
              <a:rPr lang="en-GB" sz="2400"/>
              <a:t>importance of cross-cultural communication - ensuring mixed cultural groups in seminars (again Currie 2007 shows this can work).</a:t>
            </a:r>
          </a:p>
        </p:txBody>
      </p:sp>
    </p:spTree>
    <p:extLst>
      <p:ext uri="{BB962C8B-B14F-4D97-AF65-F5344CB8AC3E}">
        <p14:creationId xmlns:p14="http://schemas.microsoft.com/office/powerpoint/2010/main" val="41942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CDEA-4A64-295F-5229-B4342205DCE2}"/>
              </a:ext>
            </a:extLst>
          </p:cNvPr>
          <p:cNvSpPr>
            <a:spLocks noGrp="1"/>
          </p:cNvSpPr>
          <p:nvPr>
            <p:ph type="title"/>
          </p:nvPr>
        </p:nvSpPr>
        <p:spPr/>
        <p:txBody>
          <a:bodyPr/>
          <a:lstStyle/>
          <a:p>
            <a:r>
              <a:rPr lang="en-GB"/>
              <a:t>Findings so far</a:t>
            </a:r>
          </a:p>
        </p:txBody>
      </p:sp>
      <p:sp>
        <p:nvSpPr>
          <p:cNvPr id="3" name="Content Placeholder 2">
            <a:extLst>
              <a:ext uri="{FF2B5EF4-FFF2-40B4-BE49-F238E27FC236}">
                <a16:creationId xmlns:a16="http://schemas.microsoft.com/office/drawing/2014/main" id="{F4A2DBCF-2364-49B7-ED39-E3971D3ED343}"/>
              </a:ext>
            </a:extLst>
          </p:cNvPr>
          <p:cNvSpPr>
            <a:spLocks noGrp="1"/>
          </p:cNvSpPr>
          <p:nvPr>
            <p:ph idx="1"/>
          </p:nvPr>
        </p:nvSpPr>
        <p:spPr>
          <a:xfrm>
            <a:off x="347223" y="1647109"/>
            <a:ext cx="9256889" cy="3880773"/>
          </a:xfrm>
        </p:spPr>
        <p:txBody>
          <a:bodyPr>
            <a:noAutofit/>
          </a:bodyPr>
          <a:lstStyle/>
          <a:p>
            <a:r>
              <a:rPr lang="en-GB" sz="2400"/>
              <a:t>Strategies suggested </a:t>
            </a:r>
            <a:r>
              <a:rPr lang="en-GB" sz="2400" b="1"/>
              <a:t>by participants </a:t>
            </a:r>
            <a:r>
              <a:rPr lang="en-GB" sz="2400"/>
              <a:t>for </a:t>
            </a:r>
            <a:r>
              <a:rPr lang="en-GB" sz="2400" b="1"/>
              <a:t>outside</a:t>
            </a:r>
            <a:r>
              <a:rPr lang="en-GB" sz="2400"/>
              <a:t> of the classroom:</a:t>
            </a:r>
          </a:p>
          <a:p>
            <a:pPr lvl="1"/>
            <a:r>
              <a:rPr lang="en-GB" sz="2400"/>
              <a:t>value of field trips and social activities (Avolio et al. 2019 support this notion)</a:t>
            </a:r>
          </a:p>
          <a:p>
            <a:pPr lvl="1"/>
            <a:r>
              <a:rPr lang="en-GB" sz="2400"/>
              <a:t>significance of food culture; an international menu in the canteen could increase student sense of belonging (as </a:t>
            </a:r>
            <a:r>
              <a:rPr lang="en-US" sz="2400">
                <a:latin typeface="Avenir Book" charset="0"/>
                <a:ea typeface="Avenir Book" charset="0"/>
                <a:cs typeface="Avenir Book" charset="0"/>
              </a:rPr>
              <a:t>Buell et al. 2021 note).</a:t>
            </a:r>
            <a:endParaRPr lang="en-GB" sz="2400"/>
          </a:p>
        </p:txBody>
      </p:sp>
    </p:spTree>
    <p:extLst>
      <p:ext uri="{BB962C8B-B14F-4D97-AF65-F5344CB8AC3E}">
        <p14:creationId xmlns:p14="http://schemas.microsoft.com/office/powerpoint/2010/main" val="42688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CDEA-4A64-295F-5229-B4342205DCE2}"/>
              </a:ext>
            </a:extLst>
          </p:cNvPr>
          <p:cNvSpPr>
            <a:spLocks noGrp="1"/>
          </p:cNvSpPr>
          <p:nvPr>
            <p:ph type="title"/>
          </p:nvPr>
        </p:nvSpPr>
        <p:spPr/>
        <p:txBody>
          <a:bodyPr/>
          <a:lstStyle/>
          <a:p>
            <a:r>
              <a:rPr lang="en-GB"/>
              <a:t>Findings so far</a:t>
            </a:r>
          </a:p>
        </p:txBody>
      </p:sp>
      <p:sp>
        <p:nvSpPr>
          <p:cNvPr id="3" name="Content Placeholder 2">
            <a:extLst>
              <a:ext uri="{FF2B5EF4-FFF2-40B4-BE49-F238E27FC236}">
                <a16:creationId xmlns:a16="http://schemas.microsoft.com/office/drawing/2014/main" id="{F4A2DBCF-2364-49B7-ED39-E3971D3ED343}"/>
              </a:ext>
            </a:extLst>
          </p:cNvPr>
          <p:cNvSpPr>
            <a:spLocks noGrp="1"/>
          </p:cNvSpPr>
          <p:nvPr>
            <p:ph idx="1"/>
          </p:nvPr>
        </p:nvSpPr>
        <p:spPr>
          <a:xfrm>
            <a:off x="555413" y="1488613"/>
            <a:ext cx="9164319" cy="3880773"/>
          </a:xfrm>
        </p:spPr>
        <p:txBody>
          <a:bodyPr>
            <a:noAutofit/>
          </a:bodyPr>
          <a:lstStyle/>
          <a:p>
            <a:r>
              <a:rPr lang="en-GB" sz="2400"/>
              <a:t>Other wider issues raised in participant discussion:</a:t>
            </a:r>
          </a:p>
          <a:p>
            <a:pPr lvl="2"/>
            <a:r>
              <a:rPr lang="en-GB" sz="2400"/>
              <a:t>finding decent housing (Ike et al. 2020 show that students in settled housing have better educational outcomes)</a:t>
            </a:r>
          </a:p>
          <a:p>
            <a:pPr lvl="2"/>
            <a:r>
              <a:rPr lang="en-GB" sz="2400"/>
              <a:t>as international students, the intersection of race </a:t>
            </a:r>
            <a:r>
              <a:rPr lang="en-GB" sz="2400" b="1"/>
              <a:t>and</a:t>
            </a:r>
            <a:r>
              <a:rPr lang="en-GB" sz="2400"/>
              <a:t> nationality, was key to their identities (Johnson et al 2019 refer to the multiple social factors shaping students’ identities)</a:t>
            </a:r>
          </a:p>
          <a:p>
            <a:pPr lvl="2"/>
            <a:r>
              <a:rPr lang="en-GB" sz="2400"/>
              <a:t>acculturation (Lim et al. 2021).</a:t>
            </a:r>
          </a:p>
          <a:p>
            <a:pPr lvl="2"/>
            <a:endParaRPr lang="en-GB" sz="2400"/>
          </a:p>
          <a:p>
            <a:pPr lvl="2"/>
            <a:endParaRPr lang="en-GB" sz="2400"/>
          </a:p>
        </p:txBody>
      </p:sp>
    </p:spTree>
    <p:extLst>
      <p:ext uri="{BB962C8B-B14F-4D97-AF65-F5344CB8AC3E}">
        <p14:creationId xmlns:p14="http://schemas.microsoft.com/office/powerpoint/2010/main" val="31305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3B7A-043D-7FDE-9F14-28D9623401D3}"/>
              </a:ext>
            </a:extLst>
          </p:cNvPr>
          <p:cNvSpPr>
            <a:spLocks noGrp="1"/>
          </p:cNvSpPr>
          <p:nvPr>
            <p:ph type="title"/>
          </p:nvPr>
        </p:nvSpPr>
        <p:spPr/>
        <p:txBody>
          <a:bodyPr/>
          <a:lstStyle/>
          <a:p>
            <a:r>
              <a:rPr lang="en-GB"/>
              <a:t>Tentative conclusions</a:t>
            </a:r>
          </a:p>
        </p:txBody>
      </p:sp>
      <p:sp>
        <p:nvSpPr>
          <p:cNvPr id="3" name="Content Placeholder 2">
            <a:extLst>
              <a:ext uri="{FF2B5EF4-FFF2-40B4-BE49-F238E27FC236}">
                <a16:creationId xmlns:a16="http://schemas.microsoft.com/office/drawing/2014/main" id="{9682FE1B-9E55-9343-53F9-3EB3C8B8304F}"/>
              </a:ext>
            </a:extLst>
          </p:cNvPr>
          <p:cNvSpPr>
            <a:spLocks noGrp="1"/>
          </p:cNvSpPr>
          <p:nvPr>
            <p:ph idx="1"/>
          </p:nvPr>
        </p:nvSpPr>
        <p:spPr>
          <a:xfrm>
            <a:off x="677334" y="1562847"/>
            <a:ext cx="8320362" cy="3880773"/>
          </a:xfrm>
        </p:spPr>
        <p:txBody>
          <a:bodyPr>
            <a:normAutofit lnSpcReduction="10000"/>
          </a:bodyPr>
          <a:lstStyle/>
          <a:p>
            <a:r>
              <a:rPr lang="en-GB" sz="2400"/>
              <a:t>Student identities are a complex intersection of their gender, race, nationality, and language, amongst other factors</a:t>
            </a:r>
          </a:p>
          <a:p>
            <a:r>
              <a:rPr lang="en-GB" sz="2400"/>
              <a:t>All these aspects impact on their experiences at university and in the wider world</a:t>
            </a:r>
          </a:p>
          <a:p>
            <a:r>
              <a:rPr lang="en-GB" sz="2400"/>
              <a:t>We must attend to the factors within our control such as the curriculum and group work</a:t>
            </a:r>
          </a:p>
          <a:p>
            <a:r>
              <a:rPr lang="en-GB" sz="2400"/>
              <a:t>But we must also campaign to ensure that our institutions go beyond the classroom to support our students. </a:t>
            </a:r>
          </a:p>
        </p:txBody>
      </p:sp>
    </p:spTree>
    <p:extLst>
      <p:ext uri="{BB962C8B-B14F-4D97-AF65-F5344CB8AC3E}">
        <p14:creationId xmlns:p14="http://schemas.microsoft.com/office/powerpoint/2010/main" val="29625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Circles</Template>
  <TotalTime>0</TotalTime>
  <Words>1813</Words>
  <Application>Microsoft Macintosh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Avenir</vt:lpstr>
      <vt:lpstr>Avenir Book</vt:lpstr>
      <vt:lpstr>Calibri</vt:lpstr>
      <vt:lpstr>Wingdings 3</vt:lpstr>
      <vt:lpstr>Facet</vt:lpstr>
      <vt:lpstr>Living &amp; learning at the race &amp; gender intersection: Developing inclusive education with  Fashion Business Management students</vt:lpstr>
      <vt:lpstr>Objectives of the research</vt:lpstr>
      <vt:lpstr> Fashion and Race</vt:lpstr>
      <vt:lpstr>PowerPoint Presentation</vt:lpstr>
      <vt:lpstr>Carrying out the research</vt:lpstr>
      <vt:lpstr>Findings so far</vt:lpstr>
      <vt:lpstr>Findings so far</vt:lpstr>
      <vt:lpstr>Findings so far</vt:lpstr>
      <vt:lpstr>Tentative conclusions</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MFBM</dc:title>
  <dc:creator>JBlanchard</dc:creator>
  <cp:lastModifiedBy>Julie Blanchard-Emmerson</cp:lastModifiedBy>
  <cp:revision>1</cp:revision>
  <cp:lastPrinted>2024-05-21T17:44:20Z</cp:lastPrinted>
  <dcterms:created xsi:type="dcterms:W3CDTF">2020-10-20T13:20:59Z</dcterms:created>
  <dcterms:modified xsi:type="dcterms:W3CDTF">2024-09-11T11:15:30Z</dcterms:modified>
</cp:coreProperties>
</file>