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51" r:id="rId2"/>
    <p:sldId id="393" r:id="rId3"/>
    <p:sldId id="384" r:id="rId4"/>
    <p:sldId id="379" r:id="rId5"/>
    <p:sldId id="386" r:id="rId6"/>
    <p:sldId id="380" r:id="rId7"/>
    <p:sldId id="385" r:id="rId8"/>
    <p:sldId id="390" r:id="rId9"/>
    <p:sldId id="395" r:id="rId10"/>
    <p:sldId id="396" r:id="rId11"/>
    <p:sldId id="397" r:id="rId12"/>
    <p:sldId id="398" r:id="rId13"/>
    <p:sldId id="358" r:id="rId14"/>
    <p:sldId id="388" r:id="rId15"/>
    <p:sldId id="399" r:id="rId16"/>
    <p:sldId id="389" r:id="rId17"/>
    <p:sldId id="377" r:id="rId18"/>
  </p:sldIdLst>
  <p:sldSz cx="9144000" cy="5143500" type="screen16x9"/>
  <p:notesSz cx="6858000" cy="9144000"/>
  <p:defaultTextStyle>
    <a:lvl1pPr algn="ctr" defTabSz="366702">
      <a:defRPr sz="2260">
        <a:latin typeface="+mn-lt"/>
        <a:ea typeface="+mn-ea"/>
        <a:cs typeface="+mn-cs"/>
        <a:sym typeface="Helvetica Light"/>
      </a:defRPr>
    </a:lvl1pPr>
    <a:lvl2pPr indent="143492" algn="ctr" defTabSz="366702">
      <a:defRPr sz="2260">
        <a:latin typeface="+mn-lt"/>
        <a:ea typeface="+mn-ea"/>
        <a:cs typeface="+mn-cs"/>
        <a:sym typeface="Helvetica Light"/>
      </a:defRPr>
    </a:lvl2pPr>
    <a:lvl3pPr indent="286984" algn="ctr" defTabSz="366702">
      <a:defRPr sz="2260">
        <a:latin typeface="+mn-lt"/>
        <a:ea typeface="+mn-ea"/>
        <a:cs typeface="+mn-cs"/>
        <a:sym typeface="Helvetica Light"/>
      </a:defRPr>
    </a:lvl3pPr>
    <a:lvl4pPr indent="430477" algn="ctr" defTabSz="366702">
      <a:defRPr sz="2260">
        <a:latin typeface="+mn-lt"/>
        <a:ea typeface="+mn-ea"/>
        <a:cs typeface="+mn-cs"/>
        <a:sym typeface="Helvetica Light"/>
      </a:defRPr>
    </a:lvl4pPr>
    <a:lvl5pPr indent="573969" algn="ctr" defTabSz="366702">
      <a:defRPr sz="2260">
        <a:latin typeface="+mn-lt"/>
        <a:ea typeface="+mn-ea"/>
        <a:cs typeface="+mn-cs"/>
        <a:sym typeface="Helvetica Light"/>
      </a:defRPr>
    </a:lvl5pPr>
    <a:lvl6pPr indent="717461" algn="ctr" defTabSz="366702">
      <a:defRPr sz="2260">
        <a:latin typeface="+mn-lt"/>
        <a:ea typeface="+mn-ea"/>
        <a:cs typeface="+mn-cs"/>
        <a:sym typeface="Helvetica Light"/>
      </a:defRPr>
    </a:lvl6pPr>
    <a:lvl7pPr indent="860953" algn="ctr" defTabSz="366702">
      <a:defRPr sz="2260">
        <a:latin typeface="+mn-lt"/>
        <a:ea typeface="+mn-ea"/>
        <a:cs typeface="+mn-cs"/>
        <a:sym typeface="Helvetica Light"/>
      </a:defRPr>
    </a:lvl7pPr>
    <a:lvl8pPr indent="1004446" algn="ctr" defTabSz="366702">
      <a:defRPr sz="2260">
        <a:latin typeface="+mn-lt"/>
        <a:ea typeface="+mn-ea"/>
        <a:cs typeface="+mn-cs"/>
        <a:sym typeface="Helvetica Light"/>
      </a:defRPr>
    </a:lvl8pPr>
    <a:lvl9pPr indent="1147938" algn="ctr" defTabSz="366702">
      <a:defRPr sz="226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1" autoAdjust="0"/>
    <p:restoredTop sz="88889" autoAdjust="0"/>
  </p:normalViewPr>
  <p:slideViewPr>
    <p:cSldViewPr snapToGrid="0" snapToObjects="1">
      <p:cViewPr>
        <p:scale>
          <a:sx n="125" d="100"/>
          <a:sy n="125" d="100"/>
        </p:scale>
        <p:origin x="656" y="-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8"/>
    </p:cViewPr>
  </p:sorterViewPr>
  <p:notesViewPr>
    <p:cSldViewPr snapToGrid="0" snapToObjects="1">
      <p:cViewPr varScale="1">
        <p:scale>
          <a:sx n="66" d="100"/>
          <a:sy n="66" d="100"/>
        </p:scale>
        <p:origin x="-352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33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10111EF-6E40-4612-BBA5-6C31151ADC4B}"/>
    <pc:docChg chg="addSld modSld sldOrd">
      <pc:chgData name="" userId="" providerId="" clId="Web-{E10111EF-6E40-4612-BBA5-6C31151ADC4B}" dt="2018-03-26T10:14:20.052" v="377"/>
      <pc:docMkLst>
        <pc:docMk/>
      </pc:docMkLst>
      <pc:sldChg chg="modSp ord">
        <pc:chgData name="" userId="" providerId="" clId="Web-{E10111EF-6E40-4612-BBA5-6C31151ADC4B}" dt="2018-03-26T10:14:20.052" v="376"/>
        <pc:sldMkLst>
          <pc:docMk/>
          <pc:sldMk cId="3937735559" sldId="380"/>
        </pc:sldMkLst>
        <pc:spChg chg="mod">
          <ac:chgData name="" userId="" providerId="" clId="Web-{E10111EF-6E40-4612-BBA5-6C31151ADC4B}" dt="2018-03-26T10:14:20.052" v="376"/>
          <ac:spMkLst>
            <pc:docMk/>
            <pc:sldMk cId="3937735559" sldId="380"/>
            <ac:spMk id="3" creationId="{00000000-0000-0000-0000-000000000000}"/>
          </ac:spMkLst>
        </pc:spChg>
        <pc:spChg chg="mod">
          <ac:chgData name="" userId="" providerId="" clId="Web-{E10111EF-6E40-4612-BBA5-6C31151ADC4B}" dt="2018-03-26T10:03:58.032" v="212"/>
          <ac:spMkLst>
            <pc:docMk/>
            <pc:sldMk cId="3937735559" sldId="380"/>
            <ac:spMk id="4" creationId="{00000000-0000-0000-0000-000000000000}"/>
          </ac:spMkLst>
        </pc:spChg>
      </pc:sldChg>
      <pc:sldChg chg="modSp add ord replId">
        <pc:chgData name="" userId="" providerId="" clId="Web-{E10111EF-6E40-4612-BBA5-6C31151ADC4B}" dt="2018-03-26T09:52:24.645" v="187"/>
        <pc:sldMkLst>
          <pc:docMk/>
          <pc:sldMk cId="1342014090" sldId="383"/>
        </pc:sldMkLst>
        <pc:spChg chg="mod">
          <ac:chgData name="" userId="" providerId="" clId="Web-{E10111EF-6E40-4612-BBA5-6C31151ADC4B}" dt="2018-03-26T09:52:24.645" v="187"/>
          <ac:spMkLst>
            <pc:docMk/>
            <pc:sldMk cId="1342014090" sldId="383"/>
            <ac:spMk id="6" creationId="{00000000-0000-0000-0000-000000000000}"/>
          </ac:spMkLst>
        </pc:spChg>
      </pc:sldChg>
      <pc:sldChg chg="modSp add ord replId">
        <pc:chgData name="" userId="" providerId="" clId="Web-{E10111EF-6E40-4612-BBA5-6C31151ADC4B}" dt="2018-03-26T09:50:34.427" v="169"/>
        <pc:sldMkLst>
          <pc:docMk/>
          <pc:sldMk cId="4290206223" sldId="384"/>
        </pc:sldMkLst>
        <pc:spChg chg="mod">
          <ac:chgData name="" userId="" providerId="" clId="Web-{E10111EF-6E40-4612-BBA5-6C31151ADC4B}" dt="2018-03-26T09:49:06.176" v="100"/>
          <ac:spMkLst>
            <pc:docMk/>
            <pc:sldMk cId="4290206223" sldId="384"/>
            <ac:spMk id="6" creationId="{00000000-0000-0000-0000-000000000000}"/>
          </ac:spMkLst>
        </pc:spChg>
        <pc:spChg chg="mod">
          <ac:chgData name="" userId="" providerId="" clId="Web-{E10111EF-6E40-4612-BBA5-6C31151ADC4B}" dt="2018-03-26T09:50:34.427" v="169"/>
          <ac:spMkLst>
            <pc:docMk/>
            <pc:sldMk cId="4290206223" sldId="384"/>
            <ac:spMk id="12" creationId="{00000000-0000-0000-0000-000000000000}"/>
          </ac:spMkLst>
        </pc:spChg>
      </pc:sldChg>
      <pc:sldChg chg="add replId">
        <pc:chgData name="" userId="" providerId="" clId="Web-{E10111EF-6E40-4612-BBA5-6C31151ADC4B}" dt="2018-03-26T10:03:06.626" v="189"/>
        <pc:sldMkLst>
          <pc:docMk/>
          <pc:sldMk cId="1736847409" sldId="385"/>
        </pc:sldMkLst>
      </pc:sldChg>
    </pc:docChg>
  </pc:docChgLst>
  <pc:docChgLst>
    <pc:chgData clId="Web-{9DD8AC54-A755-46B0-BEB7-CC669AD2A7FE}"/>
    <pc:docChg chg="addSld delSld modSld">
      <pc:chgData name="" userId="" providerId="" clId="Web-{9DD8AC54-A755-46B0-BEB7-CC669AD2A7FE}" dt="2018-03-26T10:32:30.735" v="2"/>
      <pc:docMkLst>
        <pc:docMk/>
      </pc:docMkLst>
      <pc:sldChg chg="del">
        <pc:chgData name="" userId="" providerId="" clId="Web-{9DD8AC54-A755-46B0-BEB7-CC669AD2A7FE}" dt="2018-03-26T10:31:44.252" v="1"/>
        <pc:sldMkLst>
          <pc:docMk/>
          <pc:sldMk cId="3276215341" sldId="381"/>
        </pc:sldMkLst>
      </pc:sldChg>
      <pc:sldChg chg="modSp add">
        <pc:chgData name="" userId="" providerId="" clId="Web-{9DD8AC54-A755-46B0-BEB7-CC669AD2A7FE}" dt="2018-03-26T10:32:30.735" v="2"/>
        <pc:sldMkLst>
          <pc:docMk/>
          <pc:sldMk cId="814479479" sldId="386"/>
        </pc:sldMkLst>
        <pc:spChg chg="mod">
          <ac:chgData name="" userId="" providerId="" clId="Web-{9DD8AC54-A755-46B0-BEB7-CC669AD2A7FE}" dt="2018-03-26T10:32:30.735" v="2"/>
          <ac:spMkLst>
            <pc:docMk/>
            <pc:sldMk cId="814479479" sldId="386"/>
            <ac:spMk id="3" creationId="{00000000-0000-0000-0000-000000000000}"/>
          </ac:spMkLst>
        </pc:spChg>
      </pc:sldChg>
      <pc:sldChg chg="add">
        <pc:chgData name="" userId="" providerId="" clId="Web-{9DD8AC54-A755-46B0-BEB7-CC669AD2A7FE}" dt="2018-03-26T10:31:23.971" v="0"/>
        <pc:sldMkLst>
          <pc:docMk/>
          <pc:sldMk cId="3823796323" sldId="387"/>
        </pc:sldMkLst>
      </pc:sldChg>
    </pc:docChg>
  </pc:docChgLst>
  <pc:docChgLst>
    <pc:chgData clId="Web-{7BE09B0F-E9E7-4166-80E0-499A00E843A1}"/>
    <pc:docChg chg="addSld sldOrd">
      <pc:chgData name="" userId="" providerId="" clId="Web-{7BE09B0F-E9E7-4166-80E0-499A00E843A1}" dt="2018-03-26T09:40:06.730" v="3"/>
      <pc:docMkLst>
        <pc:docMk/>
      </pc:docMkLst>
      <pc:sldChg chg="add ord">
        <pc:chgData name="" userId="" providerId="" clId="Web-{7BE09B0F-E9E7-4166-80E0-499A00E843A1}" dt="2018-03-26T09:40:06.730" v="3"/>
        <pc:sldMkLst>
          <pc:docMk/>
          <pc:sldMk cId="3937735559" sldId="380"/>
        </pc:sldMkLst>
      </pc:sldChg>
      <pc:sldChg chg="add ord">
        <pc:chgData name="" userId="" providerId="" clId="Web-{7BE09B0F-E9E7-4166-80E0-499A00E843A1}" dt="2018-03-26T09:40:06.730" v="2"/>
        <pc:sldMkLst>
          <pc:docMk/>
          <pc:sldMk cId="3276215341" sldId="381"/>
        </pc:sldMkLst>
      </pc:sldChg>
      <pc:sldChg chg="add ord">
        <pc:chgData name="" userId="" providerId="" clId="Web-{7BE09B0F-E9E7-4166-80E0-499A00E843A1}" dt="2018-03-26T09:40:06.730" v="1"/>
        <pc:sldMkLst>
          <pc:docMk/>
          <pc:sldMk cId="3616298158" sldId="382"/>
        </pc:sldMkLst>
      </pc:sldChg>
    </pc:docChg>
  </pc:docChgLst>
  <pc:docChgLst>
    <pc:chgData clId="Web-{1B477E07-05BF-49AB-AFF3-29E7E62547A0}"/>
    <pc:docChg chg="modSld">
      <pc:chgData name="" userId="" providerId="" clId="Web-{1B477E07-05BF-49AB-AFF3-29E7E62547A0}" dt="2018-03-26T11:15:17.983" v="17"/>
      <pc:docMkLst>
        <pc:docMk/>
      </pc:docMkLst>
      <pc:sldChg chg="modSp">
        <pc:chgData name="" userId="" providerId="" clId="Web-{1B477E07-05BF-49AB-AFF3-29E7E62547A0}" dt="2018-03-26T11:15:06.374" v="16"/>
        <pc:sldMkLst>
          <pc:docMk/>
          <pc:sldMk cId="3937735559" sldId="380"/>
        </pc:sldMkLst>
        <pc:spChg chg="mod">
          <ac:chgData name="" userId="" providerId="" clId="Web-{1B477E07-05BF-49AB-AFF3-29E7E62547A0}" dt="2018-03-26T11:15:06.374" v="16"/>
          <ac:spMkLst>
            <pc:docMk/>
            <pc:sldMk cId="3937735559" sldId="380"/>
            <ac:spMk id="3" creationId="{00000000-0000-0000-0000-000000000000}"/>
          </ac:spMkLst>
        </pc:spChg>
      </pc:sldChg>
    </pc:docChg>
  </pc:docChgLst>
  <pc:docChgLst>
    <pc:chgData clId="Web-{DEF11F25-8CB4-43BF-88CA-6A91F0D87DFA}"/>
    <pc:docChg chg="modSld">
      <pc:chgData name="" userId="" providerId="" clId="Web-{DEF11F25-8CB4-43BF-88CA-6A91F0D87DFA}" dt="2018-03-26T11:09:34.188" v="213"/>
      <pc:docMkLst>
        <pc:docMk/>
      </pc:docMkLst>
      <pc:sldChg chg="modSp modNotes">
        <pc:chgData name="" userId="" providerId="" clId="Web-{DEF11F25-8CB4-43BF-88CA-6A91F0D87DFA}" dt="2018-03-26T11:09:34.188" v="213"/>
        <pc:sldMkLst>
          <pc:docMk/>
          <pc:sldMk cId="3937735559" sldId="380"/>
        </pc:sldMkLst>
        <pc:spChg chg="mod">
          <ac:chgData name="" userId="" providerId="" clId="Web-{DEF11F25-8CB4-43BF-88CA-6A91F0D87DFA}" dt="2018-03-26T11:08:41.782" v="201"/>
          <ac:spMkLst>
            <pc:docMk/>
            <pc:sldMk cId="3937735559" sldId="380"/>
            <ac:spMk id="3" creationId="{00000000-0000-0000-0000-000000000000}"/>
          </ac:spMkLst>
        </pc:spChg>
      </pc:sldChg>
      <pc:sldChg chg="addSp delSp modSp">
        <pc:chgData name="" userId="" providerId="" clId="Web-{DEF11F25-8CB4-43BF-88CA-6A91F0D87DFA}" dt="2018-03-26T10:55:05.499" v="82"/>
        <pc:sldMkLst>
          <pc:docMk/>
          <pc:sldMk cId="3616298158" sldId="382"/>
        </pc:sldMkLst>
        <pc:spChg chg="del mod">
          <ac:chgData name="" userId="" providerId="" clId="Web-{DEF11F25-8CB4-43BF-88CA-6A91F0D87DFA}" dt="2018-03-26T10:54:24.530" v="73"/>
          <ac:spMkLst>
            <pc:docMk/>
            <pc:sldMk cId="3616298158" sldId="382"/>
            <ac:spMk id="3" creationId="{00000000-0000-0000-0000-000000000000}"/>
          </ac:spMkLst>
        </pc:spChg>
        <pc:spChg chg="mod">
          <ac:chgData name="" userId="" providerId="" clId="Web-{DEF11F25-8CB4-43BF-88CA-6A91F0D87DFA}" dt="2018-03-26T10:48:37.388" v="56"/>
          <ac:spMkLst>
            <pc:docMk/>
            <pc:sldMk cId="3616298158" sldId="382"/>
            <ac:spMk id="4" creationId="{00000000-0000-0000-0000-000000000000}"/>
          </ac:spMkLst>
        </pc:spChg>
        <pc:picChg chg="add del mod">
          <ac:chgData name="" userId="" providerId="" clId="Web-{DEF11F25-8CB4-43BF-88CA-6A91F0D87DFA}" dt="2018-03-26T10:54:21.592" v="72"/>
          <ac:picMkLst>
            <pc:docMk/>
            <pc:sldMk cId="3616298158" sldId="382"/>
            <ac:picMk id="2" creationId="{66386AEF-F007-43D3-933A-894177AA0777}"/>
          </ac:picMkLst>
        </pc:picChg>
        <pc:picChg chg="add mod">
          <ac:chgData name="" userId="" providerId="" clId="Web-{DEF11F25-8CB4-43BF-88CA-6A91F0D87DFA}" dt="2018-03-26T10:55:05.499" v="82"/>
          <ac:picMkLst>
            <pc:docMk/>
            <pc:sldMk cId="3616298158" sldId="382"/>
            <ac:picMk id="6" creationId="{F8597D92-62DC-441C-BF60-1C4E7F51687A}"/>
          </ac:picMkLst>
        </pc:picChg>
        <pc:picChg chg="add mod">
          <ac:chgData name="" userId="" providerId="" clId="Web-{DEF11F25-8CB4-43BF-88CA-6A91F0D87DFA}" dt="2018-03-26T10:55:00.015" v="81"/>
          <ac:picMkLst>
            <pc:docMk/>
            <pc:sldMk cId="3616298158" sldId="382"/>
            <ac:picMk id="8" creationId="{75D1D4D8-7A94-4AB6-8D8B-B7AAC598595E}"/>
          </ac:picMkLst>
        </pc:picChg>
      </pc:sldChg>
      <pc:sldChg chg="modSp modNotes">
        <pc:chgData name="" userId="" providerId="" clId="Web-{DEF11F25-8CB4-43BF-88CA-6A91F0D87DFA}" dt="2018-03-26T10:47:57.575" v="45"/>
        <pc:sldMkLst>
          <pc:docMk/>
          <pc:sldMk cId="814479479" sldId="386"/>
        </pc:sldMkLst>
        <pc:spChg chg="mod">
          <ac:chgData name="" userId="" providerId="" clId="Web-{DEF11F25-8CB4-43BF-88CA-6A91F0D87DFA}" dt="2018-03-26T10:43:13.951" v="30"/>
          <ac:spMkLst>
            <pc:docMk/>
            <pc:sldMk cId="814479479" sldId="386"/>
            <ac:spMk id="4" creationId="{00000000-0000-0000-0000-000000000000}"/>
          </ac:spMkLst>
        </pc:spChg>
        <pc:picChg chg="mod">
          <ac:chgData name="" userId="" providerId="" clId="Web-{DEF11F25-8CB4-43BF-88CA-6A91F0D87DFA}" dt="2018-03-26T10:46:55.419" v="43"/>
          <ac:picMkLst>
            <pc:docMk/>
            <pc:sldMk cId="814479479" sldId="386"/>
            <ac:picMk id="2" creationId="{7019B243-EECE-4A13-94DE-2E453121812E}"/>
          </ac:picMkLst>
        </pc:picChg>
      </pc:sldChg>
      <pc:sldChg chg="modSp">
        <pc:chgData name="" userId="" providerId="" clId="Web-{DEF11F25-8CB4-43BF-88CA-6A91F0D87DFA}" dt="2018-03-26T10:43:32.232" v="40"/>
        <pc:sldMkLst>
          <pc:docMk/>
          <pc:sldMk cId="3823796323" sldId="387"/>
        </pc:sldMkLst>
        <pc:spChg chg="mod">
          <ac:chgData name="" userId="" providerId="" clId="Web-{DEF11F25-8CB4-43BF-88CA-6A91F0D87DFA}" dt="2018-03-26T10:43:32.232" v="40"/>
          <ac:spMkLst>
            <pc:docMk/>
            <pc:sldMk cId="3823796323" sldId="387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Circular Pro Book" charset="0"/>
                    <a:ea typeface="Circular Pro Book" charset="0"/>
                    <a:cs typeface="Circular Pro Book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2017/18*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18309.0</c:v>
                </c:pt>
                <c:pt idx="1">
                  <c:v>15152.0</c:v>
                </c:pt>
                <c:pt idx="2" formatCode="General">
                  <c:v>10396.0</c:v>
                </c:pt>
                <c:pt idx="3" formatCode="General">
                  <c:v>5355.0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1438222272"/>
        <c:axId val="-1394817152"/>
      </c:barChart>
      <c:catAx>
        <c:axId val="-1438222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ircular Pro Book" charset="0"/>
                <a:ea typeface="Circular Pro Book" charset="0"/>
                <a:cs typeface="Circular Pro Book" charset="0"/>
              </a:defRPr>
            </a:pPr>
            <a:endParaRPr lang="en-US"/>
          </a:p>
        </c:txPr>
        <c:crossAx val="-1394817152"/>
        <c:crosses val="autoZero"/>
        <c:auto val="1"/>
        <c:lblAlgn val="ctr"/>
        <c:lblOffset val="100"/>
        <c:noMultiLvlLbl val="0"/>
      </c:catAx>
      <c:valAx>
        <c:axId val="-1394817152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-143822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2837113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1pPr>
    <a:lvl2pPr indent="143492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2pPr>
    <a:lvl3pPr indent="286984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3pPr>
    <a:lvl4pPr indent="430477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4pPr>
    <a:lvl5pPr indent="573969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5pPr>
    <a:lvl6pPr indent="717461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6pPr>
    <a:lvl7pPr indent="860953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7pPr>
    <a:lvl8pPr indent="1004446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8pPr>
    <a:lvl9pPr indent="1147938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kern="1200" dirty="0" smtClean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598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21413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2929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45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Figures above</a:t>
            </a:r>
            <a:r>
              <a:rPr lang="en-US" sz="1381" b="0" i="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 collective (DSA and UCA funding)</a:t>
            </a:r>
            <a:endParaRPr lang="en-US" sz="1381" b="0" i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DSA changes</a:t>
            </a:r>
            <a:r>
              <a:rPr lang="en-US" sz="1381" b="0" i="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make disabled students more independent whilst at university</a:t>
            </a:r>
          </a:p>
          <a:p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Funding changes</a:t>
            </a:r>
            <a:r>
              <a:rPr lang="en-US" sz="1381" b="0" i="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designed to make institutions provide more funding and support for disabled students</a:t>
            </a:r>
          </a:p>
          <a:p>
            <a:endParaRPr lang="en-US" sz="1381" b="0" i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http://</a:t>
            </a:r>
            <a:r>
              <a:rPr lang="en-US" sz="1381" b="0" i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reach.ac.uk</a:t>
            </a:r>
            <a:r>
              <a:rPr lang="en-US" sz="1381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/disabled-student-allowance-dsas-changes-201617-a-simplified-guide/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87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>
                <a:latin typeface="Helvetica Neue"/>
                <a:ea typeface="Helvetica Neue"/>
                <a:cs typeface="Helvetica Neue"/>
                <a:sym typeface="Helvetica Neue"/>
              </a:rPr>
              <a:t>The project was geared around providing support and a vehicle for independent learning</a:t>
            </a: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990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 2016 - Project developed as a result of</a:t>
            </a:r>
            <a:r>
              <a:rPr lang="en-GB" baseline="0" dirty="0"/>
              <a:t> the change in DSS funding</a:t>
            </a:r>
          </a:p>
          <a:p>
            <a:r>
              <a:rPr lang="en-GB" dirty="0"/>
              <a:t>Toolkit</a:t>
            </a:r>
            <a:r>
              <a:rPr lang="en-GB" baseline="0" dirty="0"/>
              <a:t> </a:t>
            </a:r>
            <a:r>
              <a:rPr lang="en-GB" dirty="0"/>
              <a:t>was developed to equip students to seek</a:t>
            </a:r>
            <a:r>
              <a:rPr lang="en-GB" baseline="0" dirty="0"/>
              <a:t> independent help</a:t>
            </a:r>
          </a:p>
          <a:p>
            <a:endParaRPr lang="en-GB" baseline="0" dirty="0"/>
          </a:p>
          <a:p>
            <a:r>
              <a:rPr lang="en-GB" baseline="0" dirty="0"/>
              <a:t>Overall Funding – 8k</a:t>
            </a:r>
          </a:p>
          <a:p>
            <a:r>
              <a:rPr lang="en-GB" baseline="0" dirty="0"/>
              <a:t>Spent mainly on paying staff/student hours plus focus groups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https://trello.com/b/jlsfFowh/learning2learn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4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062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4992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>
                <a:latin typeface="Helvetica Neue"/>
                <a:ea typeface="Helvetica Neue"/>
                <a:cs typeface="Helvetica Neue"/>
                <a:sym typeface="Helvetica Neue"/>
              </a:rPr>
              <a:t>Having done the project, the Learning Technologists were in a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prime position to be able to embed the tools at the point when they need them most. </a:t>
            </a:r>
          </a:p>
          <a:p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Students where not just going to the main Learning to Learn resource, so there was a danger of all these resources going to waste not getting used.</a:t>
            </a: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36852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286984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tools for students when and where they need them, will explore - Learn2Learn, looking at the project, its outcomes, reflections and future plans and how it integrates within course and unit areas in </a:t>
            </a:r>
            <a:r>
              <a:rPr lang="en-GB" sz="2400" kern="1200" dirty="0" err="1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myUCA</a:t>
            </a:r>
            <a:r>
              <a:rPr lang="en-GB" sz="2400" kern="120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424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9144000" cy="51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77764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2L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owerPointTemplateSlides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L2L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owerPointTemplateSlides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946"/>
            <a:ext cx="9142569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2L pic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413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L2L pic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L2L pic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L2L 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9144000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4_L2L 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4"/>
            <a:ext cx="9143998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2L 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4"/>
            <a:ext cx="9143998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L2L 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4"/>
            <a:ext cx="9143998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5_L2L 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4"/>
            <a:ext cx="9143998" cy="5142411"/>
          </a:xfrm>
          <a:prstGeom prst="rect">
            <a:avLst/>
          </a:prstGeom>
        </p:spPr>
      </p:pic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1701106"/>
            <a:ext cx="7358063" cy="1741289"/>
          </a:xfrm>
          <a:prstGeom prst="rect">
            <a:avLst/>
          </a:prstGeom>
        </p:spPr>
        <p:txBody>
          <a:bodyPr/>
          <a:lstStyle>
            <a:lvl1pPr>
              <a:defRPr sz="4218" cap="none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218"/>
              <a:t>Title Text</a:t>
            </a:r>
          </a:p>
        </p:txBody>
      </p:sp>
      <p:pic>
        <p:nvPicPr>
          <p:cNvPr id="14" name="PowerPointTemplateSlides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L2L 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4"/>
            <a:ext cx="9143998" cy="5142411"/>
          </a:xfrm>
          <a:prstGeom prst="rect">
            <a:avLst/>
          </a:prstGeom>
        </p:spPr>
      </p:pic>
    </p:spTree>
  </p:cSld>
  <p:clrMapOvr>
    <a:masterClrMapping/>
  </p:clrMapOvr>
  <p:transition spd="med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encil 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owerPointTemplateSlides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encil X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2" y="-6151"/>
            <a:ext cx="9187712" cy="5166995"/>
          </a:xfrm>
          <a:prstGeom prst="rect">
            <a:avLst/>
          </a:prstGeom>
        </p:spPr>
      </p:pic>
    </p:spTree>
  </p:cSld>
  <p:clrMapOvr>
    <a:masterClrMapping/>
  </p:clrMapOvr>
  <p:transition spd="med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encil 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2" y="-6697"/>
            <a:ext cx="9187712" cy="5168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2" y="546"/>
            <a:ext cx="9187711" cy="5166995"/>
          </a:xfrm>
          <a:prstGeom prst="rect">
            <a:avLst/>
          </a:prstGeom>
        </p:spPr>
      </p:pic>
    </p:spTree>
  </p:cSld>
  <p:clrMapOvr>
    <a:masterClrMapping/>
  </p:clrMapOvr>
  <p:transition spd="med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Stencil 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2" y="-6697"/>
            <a:ext cx="9187712" cy="5168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2" y="546"/>
            <a:ext cx="9187712" cy="5166995"/>
          </a:xfrm>
          <a:prstGeom prst="rect">
            <a:avLst/>
          </a:prstGeom>
        </p:spPr>
      </p:pic>
    </p:spTree>
  </p:cSld>
  <p:clrMapOvr>
    <a:masterClrMapping/>
  </p:clrMapOvr>
  <p:transition spd="med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encil X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owerPointTemplateSlidesX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946"/>
            <a:ext cx="9142569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encil X 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owerPointTemplateSlidesX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encil X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owerPointTemplateSlidesX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encil X Magen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owerPointTemplateSlidesX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16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9144000" cy="51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540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ar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"/>
            <a:ext cx="9188438" cy="51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26075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ey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owerPointTemplateSlides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5693"/>
            <a:ext cx="9163125" cy="5153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hite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9144000" cy="51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60858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ark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"/>
            <a:ext cx="9188438" cy="51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94393"/>
      </p:ext>
    </p:extLst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grey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owerPointTemplateSlides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946"/>
            <a:ext cx="9142571" cy="5141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4734172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2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9144000" cy="514241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3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"/>
            <a:ext cx="9180000" cy="51626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3" r:id="rId2"/>
    <p:sldLayoutId id="2147483673" r:id="rId3"/>
    <p:sldLayoutId id="2147483672" r:id="rId4"/>
    <p:sldLayoutId id="2147483661" r:id="rId5"/>
    <p:sldLayoutId id="2147483670" r:id="rId6"/>
    <p:sldLayoutId id="2147483674" r:id="rId7"/>
    <p:sldLayoutId id="2147483671" r:id="rId8"/>
    <p:sldLayoutId id="2147483678" r:id="rId9"/>
    <p:sldLayoutId id="2147483659" r:id="rId10"/>
    <p:sldLayoutId id="2147483685" r:id="rId11"/>
    <p:sldLayoutId id="2147483664" r:id="rId12"/>
    <p:sldLayoutId id="2147483686" r:id="rId13"/>
    <p:sldLayoutId id="2147483687" r:id="rId14"/>
    <p:sldLayoutId id="2147483684" r:id="rId15"/>
    <p:sldLayoutId id="2147483688" r:id="rId16"/>
    <p:sldLayoutId id="2147483679" r:id="rId17"/>
    <p:sldLayoutId id="2147483682" r:id="rId18"/>
    <p:sldLayoutId id="2147483689" r:id="rId19"/>
    <p:sldLayoutId id="2147483683" r:id="rId20"/>
    <p:sldLayoutId id="2147483660" r:id="rId21"/>
    <p:sldLayoutId id="2147483677" r:id="rId22"/>
    <p:sldLayoutId id="2147483676" r:id="rId23"/>
    <p:sldLayoutId id="2147483691" r:id="rId24"/>
    <p:sldLayoutId id="2147483681" r:id="rId25"/>
    <p:sldLayoutId id="2147483680" r:id="rId26"/>
    <p:sldLayoutId id="2147483665" r:id="rId27"/>
    <p:sldLayoutId id="2147483666" r:id="rId28"/>
    <p:sldLayoutId id="2147483690" r:id="rId29"/>
  </p:sldLayoutIdLst>
  <p:transition spd="med" advClick="0"/>
  <p:txStyles>
    <p:titleStyle>
      <a:lvl1pPr algn="r" defTabSz="308049">
        <a:defRPr sz="738" cap="all">
          <a:latin typeface="Circular Pro Black"/>
          <a:ea typeface="Circular Pro Black"/>
          <a:cs typeface="Circular Pro Black"/>
          <a:sym typeface="Circular Pro Black"/>
        </a:defRPr>
      </a:lvl1pPr>
      <a:lvl2pPr indent="120541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2pPr>
      <a:lvl3pPr indent="241082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3pPr>
      <a:lvl4pPr indent="361622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4pPr>
      <a:lvl5pPr indent="482163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5pPr>
      <a:lvl6pPr indent="602704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6pPr>
      <a:lvl7pPr indent="723245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7pPr>
      <a:lvl8pPr indent="843785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8pPr>
      <a:lvl9pPr indent="964326" algn="ctr" defTabSz="308049">
        <a:defRPr sz="2795" cap="all">
          <a:latin typeface="Circular Pro Black"/>
          <a:ea typeface="Circular Pro Black"/>
          <a:cs typeface="Circular Pro Black"/>
          <a:sym typeface="Circular Pro Black"/>
        </a:defRPr>
      </a:lvl9pPr>
    </p:titleStyle>
    <p:bodyStyle>
      <a:lvl1pPr marL="234385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1pPr>
      <a:lvl2pPr marL="468770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2pPr>
      <a:lvl3pPr marL="703155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3pPr>
      <a:lvl4pPr marL="937539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4pPr>
      <a:lvl5pPr marL="1171924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5pPr>
      <a:lvl6pPr marL="1406309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6pPr>
      <a:lvl7pPr marL="1640694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7pPr>
      <a:lvl8pPr marL="1875079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8pPr>
      <a:lvl9pPr marL="2109464" indent="-234385" defTabSz="308049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9pPr>
    </p:bodyStyle>
    <p:otherStyle>
      <a:lvl1pPr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20541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241082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361622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482163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602704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723245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843785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964326" algn="ctr" defTabSz="30804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jpg"/><Relationship Id="rId10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rello.com/b/jlsfFowh/learning2learn" TargetMode="External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4390" y="1860348"/>
            <a:ext cx="5612434" cy="1722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sz="4000" b="1" dirty="0" smtClean="0">
                <a:solidFill>
                  <a:schemeClr val="tx1"/>
                </a:solidFill>
                <a:latin typeface="Circular Pro" charset="0"/>
                <a:ea typeface="Circular Pro" charset="0"/>
                <a:cs typeface="Circular Pro" charset="0"/>
              </a:rPr>
              <a:t>LEARNING TO LEARN</a:t>
            </a:r>
            <a:r>
              <a:rPr lang="en-US" sz="2531" b="1" dirty="0">
                <a:solidFill>
                  <a:schemeClr val="tx1"/>
                </a:solidFill>
                <a:latin typeface="Circular Pro" charset="0"/>
                <a:ea typeface="Circular Pro" charset="0"/>
                <a:cs typeface="Circular Pro" charset="0"/>
              </a:rPr>
              <a:t/>
            </a:r>
            <a:br>
              <a:rPr lang="en-US" sz="2531" b="1" dirty="0">
                <a:solidFill>
                  <a:schemeClr val="tx1"/>
                </a:solidFill>
                <a:latin typeface="Circular Pro" charset="0"/>
                <a:ea typeface="Circular Pro" charset="0"/>
                <a:cs typeface="Circular Pro" charset="0"/>
              </a:rPr>
            </a:br>
            <a:r>
              <a:rPr lang="en-US" sz="6591" b="1" dirty="0" smtClean="0">
                <a:solidFill>
                  <a:schemeClr val="tx1"/>
                </a:solidFill>
                <a:latin typeface="Circular Pro" charset="0"/>
                <a:ea typeface="Circular Pro" charset="0"/>
                <a:cs typeface="Circular Pro" charset="0"/>
              </a:rPr>
              <a:t>SEAMLESSLY</a:t>
            </a:r>
            <a:endParaRPr lang="en-US" sz="6591" b="1" dirty="0">
              <a:solidFill>
                <a:schemeClr val="tx1"/>
              </a:solidFill>
              <a:latin typeface="Circular Pro" charset="0"/>
              <a:ea typeface="Circular Pro" charset="0"/>
              <a:cs typeface="Circular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0016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0" y="335280"/>
            <a:ext cx="5550583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899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68" y="253999"/>
            <a:ext cx="5322478" cy="43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634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00" y="0"/>
            <a:ext cx="5297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881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162" y="993086"/>
            <a:ext cx="640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Project Outcomes</a:t>
            </a:r>
            <a:endParaRPr lang="en-GB" sz="3600" b="1" dirty="0">
              <a:solidFill>
                <a:schemeClr val="bg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22" y="1914500"/>
            <a:ext cx="7703631" cy="2085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l" defTabSz="308049" rtl="0" latinLnBrk="1" hangingPunct="0">
              <a:lnSpc>
                <a:spcPct val="150000"/>
              </a:lnSpc>
            </a:pPr>
            <a:r>
              <a:rPr lang="en-GB" sz="2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PROVIDING 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  <a:latin typeface="Circular Pro Book"/>
                <a:cs typeface="Circular Pro Book"/>
              </a:rPr>
              <a:t>- point-of-need learning</a:t>
            </a:r>
          </a:p>
          <a:p>
            <a:pPr algn="l" defTabSz="308049" rtl="0" latinLnBrk="1" hangingPunct="0">
              <a:lnSpc>
                <a:spcPct val="150000"/>
              </a:lnSpc>
            </a:pPr>
            <a:r>
              <a:rPr lang="en-GB" sz="2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LOCATING 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  <a:latin typeface="Circular Pro Book"/>
                <a:cs typeface="Circular Pro Book"/>
              </a:rPr>
              <a:t>- learning materials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Circular Pro Book"/>
                <a:cs typeface="Circular Pro Book"/>
              </a:rPr>
              <a:t>in 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  <a:latin typeface="Circular Pro Book"/>
                <a:cs typeface="Circular Pro Book"/>
              </a:rPr>
              <a:t>situ</a:t>
            </a:r>
          </a:p>
          <a:p>
            <a:pPr algn="l" defTabSz="308049" rtl="0" latinLnBrk="1" hangingPunct="0">
              <a:lnSpc>
                <a:spcPct val="150000"/>
              </a:lnSpc>
            </a:pPr>
            <a:r>
              <a:rPr lang="en-GB" sz="2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ADVOCATING 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  <a:latin typeface="Circular Pro Book"/>
                <a:cs typeface="Circular Pro Book"/>
              </a:rPr>
              <a:t>- self-directed and independent learning</a:t>
            </a:r>
          </a:p>
          <a:p>
            <a:pPr algn="l" defTabSz="308049" rtl="0" latinLnBrk="1" hangingPunct="0">
              <a:lnSpc>
                <a:spcPct val="150000"/>
              </a:lnSpc>
            </a:pPr>
            <a:r>
              <a:rPr lang="en-GB" sz="2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ADDRESSING 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  <a:latin typeface="Circular Pro Book"/>
                <a:cs typeface="Circular Pro Book"/>
              </a:rPr>
              <a:t>- challenges students face when entering HE </a:t>
            </a:r>
            <a:endParaRPr lang="en-US" sz="2200" dirty="0">
              <a:solidFill>
                <a:schemeClr val="bg1">
                  <a:lumMod val="65000"/>
                </a:schemeClr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2733582771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5107865" y="1463040"/>
            <a:ext cx="3294456" cy="2594069"/>
          </a:xfrm>
          <a:prstGeom prst="wedgeEllipseCallout">
            <a:avLst>
              <a:gd name="adj1" fmla="val -74571"/>
              <a:gd name="adj2" fmla="val 71970"/>
            </a:avLst>
          </a:prstGeom>
          <a:solidFill>
            <a:srgbClr val="FB3E8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 rtl="0" latinLnBrk="1" hangingPunct="0"/>
            <a:endParaRPr lang="en-GB" sz="1266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8081" y="1750522"/>
            <a:ext cx="3444240" cy="2039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Easy to Find</a:t>
            </a:r>
            <a:endParaRPr lang="en-US" sz="1687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Easy to Understand</a:t>
            </a:r>
            <a:endParaRPr lang="en-US" sz="1687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A</a:t>
            </a: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ctive Experiential Learning</a:t>
            </a: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Demystifies Assessment</a:t>
            </a: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Self-Paced</a:t>
            </a:r>
            <a:endParaRPr lang="en-US" sz="1687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449" y="687876"/>
            <a:ext cx="585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Benefits for students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1698792" y="2203486"/>
            <a:ext cx="2510056" cy="1836000"/>
          </a:xfrm>
          <a:prstGeom prst="wedgeEllipseCallout">
            <a:avLst>
              <a:gd name="adj1" fmla="val 44804"/>
              <a:gd name="adj2" fmla="val 72525"/>
            </a:avLst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 rtl="0" latinLnBrk="1" hangingPunct="0"/>
            <a:endParaRPr lang="en-GB" sz="1266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19521" y="2556075"/>
            <a:ext cx="2268597" cy="113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“Discovering how various tools can help me learn and manage my student life”</a:t>
            </a:r>
            <a:endParaRPr lang="en-US" sz="1687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55872001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731815" y="1075914"/>
            <a:ext cx="3684541" cy="3120246"/>
          </a:xfrm>
          <a:prstGeom prst="wedgeEllipseCallout">
            <a:avLst>
              <a:gd name="adj1" fmla="val 68836"/>
              <a:gd name="adj2" fmla="val 70190"/>
            </a:avLst>
          </a:prstGeom>
          <a:solidFill>
            <a:srgbClr val="FF66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 rtl="0" latinLnBrk="1" hangingPunct="0"/>
            <a:endParaRPr lang="en-GB" sz="1266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815" y="1655175"/>
            <a:ext cx="3383981" cy="2039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Point of Need</a:t>
            </a: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Embedded and in Context</a:t>
            </a: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Visible to Course Teams</a:t>
            </a: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Transparent &amp; Aligned</a:t>
            </a:r>
          </a:p>
          <a:p>
            <a:pPr marL="241082" indent="-241082">
              <a:lnSpc>
                <a:spcPct val="150000"/>
              </a:lnSpc>
              <a:buFontTx/>
              <a:buChar char="-"/>
            </a:pPr>
            <a:r>
              <a:rPr lang="en-GB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Centralised</a:t>
            </a:r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 Support</a:t>
            </a:r>
            <a:endParaRPr lang="en-US" sz="1687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7558" y="496653"/>
            <a:ext cx="585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41082" algn="l"/>
              </a:tabLst>
            </a:pPr>
            <a:r>
              <a:rPr lang="en-GB" sz="3600" b="1" dirty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Benefits for UCA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7781" y="2220215"/>
            <a:ext cx="2510056" cy="1584000"/>
          </a:xfrm>
          <a:prstGeom prst="wedgeEllipseCallout">
            <a:avLst>
              <a:gd name="adj1" fmla="val -32039"/>
              <a:gd name="adj2" fmla="val 74581"/>
            </a:avLst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 rtl="0" latinLnBrk="1" hangingPunct="0"/>
            <a:endParaRPr lang="en-GB" sz="1266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8510" y="2576614"/>
            <a:ext cx="2268597" cy="87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7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“Equipping students with tools to learn at their own pace” </a:t>
            </a:r>
            <a:endParaRPr lang="en-US" sz="1687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4653471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4449" y="687876"/>
            <a:ext cx="5859433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164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Lessons Learned</a:t>
            </a:r>
            <a:endParaRPr lang="en-GB" sz="3164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19521" y="2556075"/>
            <a:ext cx="2268597" cy="113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7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“Discovering how various tools can help me learn and manage my student life”</a:t>
            </a:r>
            <a:endParaRPr lang="en-US" sz="1687" dirty="0">
              <a:solidFill>
                <a:srgbClr val="FFFFFF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162" y="1744629"/>
            <a:ext cx="7287598" cy="2547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Course team endorsement</a:t>
            </a: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Support teams need buy-in</a:t>
            </a: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Devolve responsibility and allocate ownership</a:t>
            </a: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Involve QAE (</a:t>
            </a:r>
            <a:r>
              <a:rPr lang="en-US" sz="2400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Quality </a:t>
            </a:r>
            <a:r>
              <a:rPr lang="en-US" sz="2400" dirty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Assurance &amp; </a:t>
            </a:r>
            <a:r>
              <a:rPr lang="en-US" sz="2400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Enhancement)</a:t>
            </a:r>
            <a:endParaRPr lang="en-GB" sz="2200" dirty="0" smtClean="0">
              <a:solidFill>
                <a:schemeClr val="tx1"/>
              </a:solidFill>
              <a:latin typeface="Circular Pro Book"/>
              <a:cs typeface="Circular Pro Book"/>
            </a:endParaRP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Review - update - review</a:t>
            </a:r>
            <a:endParaRPr lang="en-US" sz="2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2143450414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1393" y="1433727"/>
            <a:ext cx="5993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GET IN TOUCH</a:t>
            </a:r>
            <a:r>
              <a:rPr lang="mr-IN" sz="3600" b="1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…</a:t>
            </a:r>
            <a:endParaRPr lang="en-GB" sz="3600" b="1" dirty="0">
              <a:solidFill>
                <a:schemeClr val="bg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513" y="2342764"/>
            <a:ext cx="3983062" cy="1408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l" defTabSz="308049" rtl="0" latinLnBrk="1" hangingPunct="0"/>
            <a:r>
              <a:rPr lang="en-US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MARIA TANNANT</a:t>
            </a:r>
            <a:br>
              <a:rPr lang="en-US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</a:br>
            <a:r>
              <a:rPr lang="en-US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University for the Creative Arts</a:t>
            </a:r>
          </a:p>
          <a:p>
            <a:pPr algn="l" defTabSz="308049" rtl="0" latinLnBrk="1" hangingPunct="0"/>
            <a:endParaRPr lang="en-US" sz="2200" dirty="0" smtClean="0">
              <a:solidFill>
                <a:schemeClr val="tx1"/>
              </a:solidFill>
              <a:latin typeface="Circular Pro Book"/>
              <a:cs typeface="Circular Pro Book"/>
            </a:endParaRPr>
          </a:p>
          <a:p>
            <a:pPr algn="l" defTabSz="308049" rtl="0" latinLnBrk="1" hangingPunct="0"/>
            <a:r>
              <a:rPr lang="en-US" sz="2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mtannant@uca.ac.uk</a:t>
            </a:r>
            <a:endParaRPr lang="en-US" sz="22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210544294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800474855"/>
              </p:ext>
            </p:extLst>
          </p:nvPr>
        </p:nvGraphicFramePr>
        <p:xfrm>
          <a:off x="812800" y="1239520"/>
          <a:ext cx="6096000" cy="369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800" y="585013"/>
            <a:ext cx="47753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defTabSz="584200" rtl="0" latinLnBrk="1" hangingPunct="0"/>
            <a:r>
              <a:rPr lang="en-GB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DSA funding cuts in support hours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4619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162" y="1836962"/>
            <a:ext cx="7287598" cy="2362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Identify </a:t>
            </a:r>
            <a:r>
              <a:rPr lang="en-GB" sz="2200" dirty="0">
                <a:solidFill>
                  <a:schemeClr val="tx1"/>
                </a:solidFill>
                <a:latin typeface="Circular Pro Book"/>
                <a:cs typeface="Circular Pro Book"/>
              </a:rPr>
              <a:t>common challenges students </a:t>
            </a: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encounter</a:t>
            </a: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Present </a:t>
            </a:r>
            <a:r>
              <a:rPr lang="en-GB" sz="2200" dirty="0">
                <a:solidFill>
                  <a:schemeClr val="tx1"/>
                </a:solidFill>
                <a:latin typeface="Circular Pro Book"/>
                <a:cs typeface="Circular Pro Book"/>
              </a:rPr>
              <a:t>leaners with a range of approaches to </a:t>
            </a: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learning</a:t>
            </a: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Support </a:t>
            </a:r>
            <a:r>
              <a:rPr lang="en-GB" sz="2200" dirty="0">
                <a:solidFill>
                  <a:schemeClr val="tx1"/>
                </a:solidFill>
                <a:latin typeface="Circular Pro Book"/>
                <a:cs typeface="Circular Pro Book"/>
              </a:rPr>
              <a:t>this by giving learners a </a:t>
            </a: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toolkit</a:t>
            </a:r>
          </a:p>
          <a:p>
            <a:pPr marL="342900" indent="-342900" algn="l" defTabSz="308049" rtl="0" latinLnBrk="1" hangingPunct="0">
              <a:spcAft>
                <a:spcPts val="1200"/>
              </a:spcAft>
              <a:buFont typeface="Arial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Through </a:t>
            </a:r>
            <a:r>
              <a:rPr lang="en-GB" sz="2200" dirty="0">
                <a:solidFill>
                  <a:schemeClr val="tx1"/>
                </a:solidFill>
                <a:latin typeface="Circular Pro Book"/>
                <a:cs typeface="Circular Pro Book"/>
              </a:rPr>
              <a:t>activity learning, develop new skills </a:t>
            </a: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and </a:t>
            </a:r>
            <a:b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</a:br>
            <a:r>
              <a:rPr lang="en-GB" sz="2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confidence </a:t>
            </a:r>
            <a:r>
              <a:rPr lang="en-GB" sz="2200" dirty="0">
                <a:solidFill>
                  <a:schemeClr val="tx1"/>
                </a:solidFill>
                <a:latin typeface="Circular Pro Book"/>
                <a:cs typeface="Circular Pro Book"/>
              </a:rPr>
              <a:t>with personalised learning</a:t>
            </a:r>
            <a:endParaRPr lang="en-US" sz="2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162" y="993086"/>
            <a:ext cx="640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Project Aims</a:t>
            </a:r>
            <a:endParaRPr lang="en-GB" sz="3600" b="1" dirty="0">
              <a:solidFill>
                <a:schemeClr val="tx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07004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091">
            <a:off x="7895256" y="2079822"/>
            <a:ext cx="720421" cy="7781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47">
            <a:off x="4278536" y="2665083"/>
            <a:ext cx="1324047" cy="13240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017">
            <a:off x="4043131" y="3578665"/>
            <a:ext cx="983369" cy="983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110">
            <a:off x="6384173" y="1203941"/>
            <a:ext cx="692569" cy="6925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38">
            <a:off x="7232293" y="1344867"/>
            <a:ext cx="800837" cy="8008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963">
            <a:off x="5725545" y="1417951"/>
            <a:ext cx="687127" cy="6871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696">
            <a:off x="6103139" y="2299193"/>
            <a:ext cx="692159" cy="7425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865">
            <a:off x="7318671" y="3241109"/>
            <a:ext cx="702137" cy="8505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742">
            <a:off x="6632694" y="3055139"/>
            <a:ext cx="696862" cy="7131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23">
            <a:off x="6800433" y="2197743"/>
            <a:ext cx="721881" cy="8044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316">
            <a:off x="8037383" y="1171739"/>
            <a:ext cx="605238" cy="8660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911">
            <a:off x="8029996" y="3112144"/>
            <a:ext cx="753159" cy="7412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01" y="3327106"/>
            <a:ext cx="747587" cy="8405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444162" y="993086"/>
            <a:ext cx="4425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Project Team</a:t>
            </a:r>
            <a:endParaRPr lang="en-GB" sz="3600" b="1" dirty="0">
              <a:solidFill>
                <a:schemeClr val="tx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182" y="2175453"/>
            <a:ext cx="3245529" cy="244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Learning &amp; Teaching Librarians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Study Development Tutors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Learning </a:t>
            </a:r>
            <a:r>
              <a:rPr lang="en-US" sz="1476" dirty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Enhancement &amp; </a:t>
            </a: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Support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Learning Technologists 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Faculty Technician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Quality </a:t>
            </a:r>
            <a:r>
              <a:rPr lang="en-US" sz="1476" dirty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Assurance &amp; </a:t>
            </a: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Enhancement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Student Focus Groups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Design Students</a:t>
            </a:r>
            <a:endParaRPr lang="en-US" sz="1476" dirty="0">
              <a:solidFill>
                <a:schemeClr val="bg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793">
            <a:off x="5666533" y="4101450"/>
            <a:ext cx="760313" cy="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495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44162" y="993086"/>
            <a:ext cx="6048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Project Management Tool</a:t>
            </a:r>
            <a:endParaRPr lang="en-GB" sz="3600" b="1" dirty="0">
              <a:solidFill>
                <a:schemeClr val="tx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182" y="2175453"/>
            <a:ext cx="3245529" cy="244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Learning &amp; Teaching Librarians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Study Development Tutors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Learning </a:t>
            </a:r>
            <a:r>
              <a:rPr lang="en-US" sz="1476" dirty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Enhancement &amp; </a:t>
            </a: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Support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Learning Technologists 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Faculty Technician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Quality </a:t>
            </a:r>
            <a:r>
              <a:rPr lang="en-US" sz="1476" dirty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Assurance &amp; </a:t>
            </a: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Enhancement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Student Focus Groups</a:t>
            </a:r>
          </a:p>
          <a:p>
            <a:pPr algn="l">
              <a:spcAft>
                <a:spcPts val="600"/>
              </a:spcAft>
            </a:pPr>
            <a:r>
              <a:rPr lang="en-US" sz="1476" dirty="0" smtClean="0">
                <a:solidFill>
                  <a:schemeClr val="bg1"/>
                </a:solidFill>
                <a:latin typeface="Circular Pro Book" charset="0"/>
                <a:ea typeface="Circular Pro Book" charset="0"/>
                <a:cs typeface="Circular Pro Book" charset="0"/>
              </a:rPr>
              <a:t>Design Students</a:t>
            </a:r>
            <a:endParaRPr lang="en-US" sz="1476" dirty="0">
              <a:solidFill>
                <a:schemeClr val="bg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" y="1925201"/>
            <a:ext cx="5288280" cy="26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8048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162" y="993086"/>
            <a:ext cx="422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Project Resources</a:t>
            </a:r>
            <a:endParaRPr lang="en-GB" sz="3600" b="1" dirty="0">
              <a:solidFill>
                <a:schemeClr val="tx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1849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162" y="993086"/>
            <a:ext cx="422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41082" algn="l"/>
              </a:tabLst>
            </a:pPr>
            <a:r>
              <a:rPr lang="en-GB" sz="3600" b="1" dirty="0" smtClean="0">
                <a:solidFill>
                  <a:schemeClr val="tx1"/>
                </a:solidFill>
                <a:latin typeface="Circular Pro Book" charset="0"/>
                <a:ea typeface="Circular Pro Book" charset="0"/>
                <a:cs typeface="Circular Pro Book" charset="0"/>
              </a:rPr>
              <a:t>Project Resources</a:t>
            </a:r>
            <a:endParaRPr lang="en-GB" sz="3600" b="1" dirty="0">
              <a:solidFill>
                <a:schemeClr val="tx1"/>
              </a:solidFill>
              <a:latin typeface="Circular Pro Book" charset="0"/>
              <a:ea typeface="Circular Pro Book" charset="0"/>
              <a:cs typeface="Circular Pro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3408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7" y="182880"/>
            <a:ext cx="8489802" cy="47879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995765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0" y="0"/>
            <a:ext cx="3952240" cy="49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989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6081</TotalTime>
  <Words>425</Words>
  <Application>Microsoft Macintosh PowerPoint</Application>
  <PresentationFormat>On-screen Show (16:9)</PresentationFormat>
  <Paragraphs>72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Circular Pro</vt:lpstr>
      <vt:lpstr>Circular Pro Black</vt:lpstr>
      <vt:lpstr>Circular Pro Book</vt:lpstr>
      <vt:lpstr>Helvetica Light</vt:lpstr>
      <vt:lpstr>Helvetica Neue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UCA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Enhanced Learning</dc:title>
  <dc:subject>TEL: Learning to Learn Seamlessly</dc:subject>
  <dc:creator>Maria Tannant</dc:creator>
  <cp:keywords/>
  <dc:description/>
  <cp:lastModifiedBy>Maria Tannant</cp:lastModifiedBy>
  <cp:revision>514</cp:revision>
  <dcterms:created xsi:type="dcterms:W3CDTF">2015-09-13T12:10:12Z</dcterms:created>
  <dcterms:modified xsi:type="dcterms:W3CDTF">2018-04-14T17:05:40Z</dcterms:modified>
  <cp:category/>
</cp:coreProperties>
</file>