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51" r:id="rId2"/>
    <p:sldId id="337" r:id="rId3"/>
    <p:sldId id="258" r:id="rId4"/>
    <p:sldId id="350" r:id="rId5"/>
    <p:sldId id="349" r:id="rId6"/>
    <p:sldId id="338" r:id="rId7"/>
    <p:sldId id="345" r:id="rId8"/>
    <p:sldId id="342" r:id="rId9"/>
    <p:sldId id="340" r:id="rId10"/>
    <p:sldId id="339" r:id="rId11"/>
    <p:sldId id="343" r:id="rId12"/>
    <p:sldId id="344" r:id="rId13"/>
    <p:sldId id="347" r:id="rId1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69348" autoAdjust="0"/>
  </p:normalViewPr>
  <p:slideViewPr>
    <p:cSldViewPr snapToGrid="0" snapToObjects="1">
      <p:cViewPr>
        <p:scale>
          <a:sx n="50" d="100"/>
          <a:sy n="50" d="100"/>
        </p:scale>
        <p:origin x="-1560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722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83711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in groups, this interactive workshop will explore alternative methods of assessment through scenario-based discussion with the aim of illuminating the many challenges and tensions of assessment practice. The core aims will be as follows: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2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 of online assessment and feedback methods</a:t>
            </a:r>
          </a:p>
          <a:p>
            <a:endParaRPr lang="en-GB" dirty="0" smtClean="0"/>
          </a:p>
          <a:p>
            <a:r>
              <a:rPr lang="en-GB" dirty="0" smtClean="0"/>
              <a:t>Audio</a:t>
            </a:r>
            <a:r>
              <a:rPr lang="en-GB" baseline="0" dirty="0" smtClean="0"/>
              <a:t> feedback, online assessment, my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3108BA7C-838F-4B1C-91BC-45DE65A482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Icebreaker group discussion 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2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51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Qualitative feedback comments…</a:t>
            </a:r>
          </a:p>
          <a:p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not enough tutor time… grade obsessed… high achievers… comparing marks… subjectivity…school based literacies…assessment of learning</a:t>
            </a:r>
          </a:p>
          <a:p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NSS research – students not making the most of tutorials and describing troublesome experiences of feedback, i.e. difficult </a:t>
            </a:r>
            <a:r>
              <a:rPr lang="en-GB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crits</a:t>
            </a: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students not making the most of their formative feedback – all seen to rest on tutor</a:t>
            </a:r>
            <a:endParaRPr lang="en-GB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685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Students are saying</a:t>
            </a:r>
            <a:endParaRPr lang="en-GB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8265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Students are saying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(UCA student, March 2013 ‘What’s behind the NSS’ research) </a:t>
            </a:r>
            <a:endParaRPr lang="en-GB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153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 discussion and flipchart exercise</a:t>
            </a:r>
          </a:p>
          <a:p>
            <a:r>
              <a:rPr lang="en-GB" dirty="0" smtClean="0"/>
              <a:t>Graham Gibbs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 – deconstruct statements in pairs?  Or perhaps we should give this out at the end?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71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Split</a:t>
            </a:r>
            <a:r>
              <a:rPr lang="en-GB" baseline="0" dirty="0" smtClean="0"/>
              <a:t> into three groups – 10 minutes to discuss and 5 minutes to present ideas on  -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Scenario 1 (High performing fashion course – but students unhappy about assessment and feedback, despite course team spending time writing up feedback, students unhappy about their grades and do not understand how their work was assessed);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Scenario 2  (Acting and Performance course – new course with strong philosophy of student centred approaches, students have been encouraged to self assess and use peer assessment techniques – some students have disagreed with their grades; how can this be avoided?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Scenario 3 (Craft based course with small student numbers – staff spending a lot of time with students giving formative feedback at the development stage, however, students are unhappy with their assessment and feedback experiences – how could their experience be improved?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1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out</a:t>
            </a:r>
            <a:r>
              <a:rPr lang="en-GB" baseline="0" dirty="0" smtClean="0"/>
              <a:t> Leadership Foundation </a:t>
            </a:r>
            <a:r>
              <a:rPr lang="en-GB" baseline="0" dirty="0" err="1" smtClean="0"/>
              <a:t>handout</a:t>
            </a:r>
            <a:endParaRPr lang="en-GB" baseline="0" dirty="0" smtClean="0"/>
          </a:p>
          <a:p>
            <a:r>
              <a:rPr lang="en-GB" dirty="0" smtClean="0"/>
              <a:t>Formative assessment</a:t>
            </a:r>
          </a:p>
          <a:p>
            <a:r>
              <a:rPr lang="en-GB" dirty="0" smtClean="0"/>
              <a:t>Peer assessment</a:t>
            </a:r>
          </a:p>
          <a:p>
            <a:r>
              <a:rPr lang="en-GB" dirty="0" smtClean="0"/>
              <a:t>Self assessment</a:t>
            </a:r>
          </a:p>
          <a:p>
            <a:r>
              <a:rPr lang="en-GB" dirty="0" smtClean="0"/>
              <a:t>Online assessment</a:t>
            </a:r>
          </a:p>
          <a:p>
            <a:r>
              <a:rPr lang="en-GB" dirty="0" smtClean="0"/>
              <a:t>Formative and summative assessment?  Assessment and feedback policy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Forms of Assessment &amp; points previously agreed (being creative with assessment tasks and how do you mark them)</a:t>
            </a:r>
            <a:endParaRPr lang="en-GB" dirty="0" smtClean="0">
              <a:effectLst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    Need a broader take on assessment tasks (more inclusive assessment?)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    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shift from ‘assessment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learning’ to ‘assessment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learning’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    Move away from atelier models (master/apprentice) to a more dialogic model of feedback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iv.    Group need to be challenged a bit, to incorporate more inclusive approaches/alternative assessment and feedback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     Assessing the learning (not the work)</a:t>
            </a:r>
            <a:endParaRPr lang="en-GB" dirty="0" smtClean="0">
              <a:effectLst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vi.    Feeding-forward (not feed back)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3108BA7C-838F-4B1C-91BC-45DE65A48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CA Masthead White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8000" cap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pic>
        <p:nvPicPr>
          <p:cNvPr id="14" name="PowerPointTemplateSlides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03" y="-12700"/>
            <a:ext cx="13213803" cy="9766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werPointTemplateSlidesX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owerPointTemplateSlidesX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owerPointTemplateSlidesX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owerPointTemplateSlides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9C20C0D8-9BAD-4EF7-9CDA-438ECC60EB21}" type="datetimeFigureOut">
              <a:rPr lang="en-GB" smtClean="0"/>
              <a:t>04/03/16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B2F4DBDA-A0AB-4BF7-B60B-0C8591B5D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38427"/>
      </p:ext>
    </p:extLst>
  </p:cSld>
  <p:clrMapOvr>
    <a:masterClrMapping/>
  </p:clrMapOvr>
  <p:transition xmlns:p14="http://schemas.microsoft.com/office/powerpoint/2010/main"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CA Masthead Black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werPointTemplateSlides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Blue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owerPointTemplateSlides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Magenta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owerPointTemplateSlides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al Magenta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owerPointTemplateSlides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Green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owerPointTemplateSlides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Green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owerPointTemplateSlides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Grey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owerPointTemplateSlides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Noir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owerPointTemplateSlides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62990" y="905362"/>
            <a:ext cx="2720206" cy="82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>
              <a:defRPr sz="1800" cap="none"/>
            </a:pPr>
            <a:endParaRPr sz="5300" cap="all" dirty="0"/>
          </a:p>
        </p:txBody>
      </p:sp>
      <p:sp>
        <p:nvSpPr>
          <p:cNvPr id="4" name="Shape 3"/>
          <p:cNvSpPr txBox="1">
            <a:spLocks/>
          </p:cNvSpPr>
          <p:nvPr userDrawn="1"/>
        </p:nvSpPr>
        <p:spPr>
          <a:xfrm>
            <a:off x="9216644" y="1731835"/>
            <a:ext cx="3066552" cy="40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62500" lnSpcReduction="20000"/>
          </a:bodyPr>
          <a:lstStyle/>
          <a:p>
            <a:pPr marL="0" marR="0" lvl="0" indent="0" algn="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cap="none"/>
            </a:pPr>
            <a:endParaRPr kumimoji="0" lang="en-US" sz="5300" b="0" i="0" u="none" strike="noStrike" kern="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ircular Pro Black"/>
              <a:ea typeface="Circular Pro Black"/>
              <a:cs typeface="Circular Pro Black"/>
              <a:sym typeface="Circular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9" r:id="rId15"/>
  </p:sldLayoutIdLst>
  <p:transition xmlns:p14="http://schemas.microsoft.com/office/powerpoint/2010/main" spd="med" advClick="0"/>
  <p:txStyles>
    <p:titleStyle>
      <a:lvl1pPr algn="r" defTabSz="584200">
        <a:defRPr sz="1400" cap="all">
          <a:latin typeface="Circular Pro Black"/>
          <a:ea typeface="Circular Pro Black"/>
          <a:cs typeface="Circular Pro Black"/>
          <a:sym typeface="Circular Pro Black"/>
        </a:defRPr>
      </a:lvl1pPr>
      <a:lvl2pPr indent="2286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2pPr>
      <a:lvl3pPr indent="4572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3pPr>
      <a:lvl4pPr indent="6858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4pPr>
      <a:lvl5pPr indent="9144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5pPr>
      <a:lvl6pPr indent="11430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6pPr>
      <a:lvl7pPr indent="13716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7pPr>
      <a:lvl8pPr indent="16002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8pPr>
      <a:lvl9pPr indent="18288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mariatannant/scenario1" TargetMode="External"/><Relationship Id="rId4" Type="http://schemas.openxmlformats.org/officeDocument/2006/relationships/hyperlink" Target="http://padlet.com/mariatannant/scenario2" TargetMode="External"/><Relationship Id="rId5" Type="http://schemas.openxmlformats.org/officeDocument/2006/relationships/hyperlink" Target="http://padlet.com/mariatannant/scenario3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08000" y="7366000"/>
            <a:ext cx="13690600" cy="180000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4738" y="7600891"/>
            <a:ext cx="7897018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HEA </a:t>
            </a:r>
            <a:r>
              <a:rPr kumimoji="0" lang="en-GB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Light"/>
              </a:rPr>
              <a:t>Arts &amp; Humanities conference workshop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Annamarie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McKie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– Educational Developer – 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cs typeface="Arial"/>
              </a:rPr>
              <a:t>amckie@uca.ac.uk</a:t>
            </a:r>
            <a:endParaRPr lang="en-GB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Light"/>
              </a:rPr>
              <a:t>Maria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Light"/>
              </a:rPr>
              <a:t> Tannant – PM in Digital Pedagogy – </a:t>
            </a:r>
            <a:r>
              <a:rPr kumimoji="0" lang="en-GB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cs typeface="Arial"/>
                <a:sym typeface="Helvetica Light"/>
              </a:rPr>
              <a:t>mtannant@uca.ac.uk</a:t>
            </a:r>
            <a:endParaRPr kumimoji="0" lang="en-GB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aseline="0" dirty="0" smtClean="0">
                <a:solidFill>
                  <a:srgbClr val="000000"/>
                </a:solidFill>
                <a:latin typeface="Arial"/>
                <a:cs typeface="Arial"/>
              </a:rPr>
              <a:t>University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 for the Creative Arts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880016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176154"/>
            <a:ext cx="9982199" cy="3134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>
              <a:lnSpc>
                <a:spcPct val="110000"/>
              </a:lnSpc>
            </a:pPr>
            <a:r>
              <a:rPr lang="en-GB" sz="60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GB" sz="6000" b="1" dirty="0" smtClean="0">
                <a:solidFill>
                  <a:srgbClr val="000000"/>
                </a:solidFill>
                <a:latin typeface="Arial"/>
                <a:cs typeface="Arial"/>
              </a:rPr>
              <a:t>ssessment </a:t>
            </a:r>
            <a:r>
              <a:rPr lang="en-GB" sz="6000" b="1" dirty="0">
                <a:solidFill>
                  <a:srgbClr val="000000"/>
                </a:solidFill>
                <a:latin typeface="Arial"/>
                <a:cs typeface="Arial"/>
              </a:rPr>
              <a:t>and feedback </a:t>
            </a:r>
            <a:r>
              <a:rPr lang="en-GB" sz="6000" b="1" dirty="0" smtClean="0">
                <a:solidFill>
                  <a:srgbClr val="000000"/>
                </a:solidFill>
                <a:latin typeface="Arial"/>
                <a:cs typeface="Arial"/>
              </a:rPr>
              <a:t>scenarios</a:t>
            </a:r>
            <a:r>
              <a:rPr lang="en-GB" sz="6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6000" b="1" dirty="0" smtClean="0">
                <a:solidFill>
                  <a:srgbClr val="000000"/>
                </a:solidFill>
                <a:latin typeface="Arial"/>
                <a:cs typeface="Arial"/>
              </a:rPr>
              <a:t>in art </a:t>
            </a:r>
            <a:r>
              <a:rPr lang="en-GB" sz="6000" b="1" dirty="0">
                <a:solidFill>
                  <a:srgbClr val="000000"/>
                </a:solidFill>
                <a:latin typeface="Arial"/>
                <a:cs typeface="Arial"/>
              </a:rPr>
              <a:t>and design </a:t>
            </a:r>
            <a:r>
              <a:rPr lang="en-GB" sz="6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kumimoji="0" lang="en-GB" sz="6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076" y="4976151"/>
            <a:ext cx="10752668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dirty="0">
                <a:latin typeface="Arial"/>
                <a:cs typeface="Arial"/>
              </a:rPr>
              <a:t>10 minutes to discuss and 5 minutes to present </a:t>
            </a:r>
            <a:r>
              <a:rPr lang="en-GB" dirty="0" smtClean="0">
                <a:latin typeface="Arial"/>
                <a:cs typeface="Arial"/>
              </a:rPr>
              <a:t>idea</a:t>
            </a:r>
          </a:p>
          <a:p>
            <a:pPr rtl="0" latinLnBrk="1" hangingPunct="0"/>
            <a:endParaRPr lang="en-GB" dirty="0" smtClean="0">
              <a:latin typeface="Arial"/>
              <a:cs typeface="Arial"/>
            </a:endParaRPr>
          </a:p>
          <a:p>
            <a:pPr rtl="0" latinLnBrk="1" hangingPunct="0"/>
            <a:r>
              <a:rPr lang="en-GB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http://padlet.com/mariatannant/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scenario1</a:t>
            </a:r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rtl="0" latinLnBrk="1" hangingPunct="0"/>
            <a:r>
              <a:rPr lang="en-GB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http://padlet.com/mariatannant/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scenario2</a:t>
            </a:r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rtl="0" latinLnBrk="1" hangingPunct="0"/>
            <a:r>
              <a:rPr lang="en-GB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http://padlet.com/mariatannant/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scenario3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rtl="0" latinLnBrk="1" hangingPunct="0"/>
            <a:endParaRPr lang="en-GB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673016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3004800" cy="9640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5887" y="717600"/>
            <a:ext cx="559387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Alternative Assessments</a:t>
            </a:r>
            <a:endParaRPr kumimoji="0" lang="en-GB" sz="36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387200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202601"/>
            <a:ext cx="108204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Flexible assessment and feedback methods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using technology</a:t>
            </a:r>
            <a:endParaRPr kumimoji="0" lang="en-GB" sz="36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pic>
        <p:nvPicPr>
          <p:cNvPr id="5" name="Picture 4" descr="6-Who-benefi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219116"/>
            <a:ext cx="5613400" cy="40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318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03400"/>
            <a:ext cx="11703050" cy="660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>
                <a:latin typeface="Arial"/>
                <a:cs typeface="Arial"/>
              </a:rPr>
              <a:t>Barrow, M</a:t>
            </a:r>
            <a:r>
              <a:rPr lang="en-GB" sz="1200" dirty="0">
                <a:latin typeface="Arial"/>
                <a:cs typeface="Arial"/>
              </a:rPr>
              <a:t>. (2006). Assessment and student transformation: linking character and intellect. Studies in Higher Education, 31(3), pp.357-372.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>
                <a:latin typeface="Arial"/>
                <a:cs typeface="Arial"/>
              </a:rPr>
              <a:t>Bourdieu, P</a:t>
            </a:r>
            <a:r>
              <a:rPr lang="en-GB" sz="1200" dirty="0">
                <a:latin typeface="Arial"/>
                <a:cs typeface="Arial"/>
              </a:rPr>
              <a:t>. (1977). Outline of a Theory of Practice. Cambridge, Cambridge University Press.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>
                <a:latin typeface="Arial"/>
                <a:cs typeface="Arial"/>
              </a:rPr>
              <a:t>Bourdieu, P</a:t>
            </a:r>
            <a:r>
              <a:rPr lang="en-GB" sz="1200" dirty="0">
                <a:latin typeface="Arial"/>
                <a:cs typeface="Arial"/>
              </a:rPr>
              <a:t>. (1986). Distinction: A Social Critique of the Judgement of Taste. London, </a:t>
            </a:r>
            <a:r>
              <a:rPr lang="en-GB" sz="1200" dirty="0" err="1" smtClean="0">
                <a:latin typeface="Arial"/>
                <a:cs typeface="Arial"/>
              </a:rPr>
              <a:t>Routledge</a:t>
            </a:r>
            <a:r>
              <a:rPr lang="en-GB" sz="1200" dirty="0" smtClean="0">
                <a:latin typeface="Arial"/>
                <a:cs typeface="Arial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 err="1" smtClean="0">
                <a:latin typeface="Arial"/>
                <a:cs typeface="Arial"/>
              </a:rPr>
              <a:t>Cannatella</a:t>
            </a:r>
            <a:r>
              <a:rPr lang="en-GB" sz="1200" b="1" dirty="0">
                <a:latin typeface="Arial"/>
                <a:cs typeface="Arial"/>
              </a:rPr>
              <a:t>, H. </a:t>
            </a:r>
            <a:r>
              <a:rPr lang="en-GB" sz="1200" dirty="0">
                <a:latin typeface="Arial"/>
                <a:cs typeface="Arial"/>
              </a:rPr>
              <a:t>(2001). Art Assessment. Assessment and Evaluation in Higher Education, 26(4), pp.319-326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 err="1">
                <a:latin typeface="Arial"/>
                <a:cs typeface="Arial"/>
              </a:rPr>
              <a:t>Cowdroy</a:t>
            </a:r>
            <a:r>
              <a:rPr lang="en-GB" sz="1200" b="1" dirty="0">
                <a:latin typeface="Arial"/>
                <a:cs typeface="Arial"/>
              </a:rPr>
              <a:t>, R., &amp; </a:t>
            </a:r>
            <a:r>
              <a:rPr lang="en-GB" sz="1200" b="1" dirty="0" err="1">
                <a:latin typeface="Arial"/>
                <a:cs typeface="Arial"/>
              </a:rPr>
              <a:t>deGraff</a:t>
            </a:r>
            <a:r>
              <a:rPr lang="en-GB" sz="1200" b="1" dirty="0">
                <a:latin typeface="Arial"/>
                <a:cs typeface="Arial"/>
              </a:rPr>
              <a:t>, E</a:t>
            </a:r>
            <a:r>
              <a:rPr lang="en-GB" sz="1200" dirty="0">
                <a:latin typeface="Arial"/>
                <a:cs typeface="Arial"/>
              </a:rPr>
              <a:t>. (2005). Assessing highly-creative ability. Assessment and Evaluation in Higher Education, 30(5), pp.507-518.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 err="1">
                <a:latin typeface="Arial"/>
                <a:cs typeface="Arial"/>
              </a:rPr>
              <a:t>Cresswell</a:t>
            </a:r>
            <a:r>
              <a:rPr lang="en-GB" sz="1200" b="1" dirty="0">
                <a:latin typeface="Arial"/>
                <a:cs typeface="Arial"/>
              </a:rPr>
              <a:t>, M. </a:t>
            </a:r>
            <a:r>
              <a:rPr lang="en-GB" sz="1200" dirty="0">
                <a:latin typeface="Arial"/>
                <a:cs typeface="Arial"/>
              </a:rPr>
              <a:t>(1996). Defining, setting and maintaining standards in curriculum-embedded examinations: judgmental and statistical approaches. In H. Goldstein &amp; T. Lewis (Eds.), Assessment: problems, developments and statistical issues (pp. 57-84). Chichester, Wiley.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>
                <a:latin typeface="Arial"/>
                <a:cs typeface="Arial"/>
              </a:rPr>
              <a:t>Gordon, J. </a:t>
            </a:r>
            <a:r>
              <a:rPr lang="en-GB" sz="1200" dirty="0">
                <a:latin typeface="Arial"/>
                <a:cs typeface="Arial"/>
              </a:rPr>
              <a:t>(2004). The 'wow' factors: the assessment of practical media and creative arts subjects. Art, Design and Communication in Higher Education, 3(1), pp.61-72.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>
                <a:latin typeface="Arial"/>
                <a:cs typeface="Arial"/>
              </a:rPr>
              <a:t>Orr, S. </a:t>
            </a:r>
            <a:r>
              <a:rPr lang="en-GB" sz="1200" dirty="0">
                <a:latin typeface="Arial"/>
                <a:cs typeface="Arial"/>
              </a:rPr>
              <a:t>(2005). ‘Justify 66 to me!’ An investigation into the social practice of agreeing marks in an HE art and design department. In C. Rust (Ed.), Improving Student Learning through Assessment: Proceedings of the 13th International Symposium (pp. 283-294). London, Oxford Brookes University.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50000"/>
              <a:buNone/>
            </a:pPr>
            <a:r>
              <a:rPr lang="en-GB" sz="1200" b="1" dirty="0">
                <a:latin typeface="Arial"/>
                <a:cs typeface="Arial"/>
              </a:rPr>
              <a:t>Orr, S. </a:t>
            </a:r>
            <a:r>
              <a:rPr lang="en-GB" sz="1200" dirty="0">
                <a:latin typeface="Arial"/>
                <a:cs typeface="Arial"/>
              </a:rPr>
              <a:t>(2007).  Assessment Moderation: Constructing the Marks and Constructing the Students. Assessment and Evaluation in Higher Education. 32(6), pp.1-12</a:t>
            </a:r>
            <a:r>
              <a:rPr lang="en-GB" sz="1200" dirty="0" smtClean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Orr, S. </a:t>
            </a:r>
            <a:r>
              <a:rPr lang="en-GB" sz="1200" dirty="0">
                <a:latin typeface="Arial"/>
                <a:cs typeface="Arial"/>
              </a:rPr>
              <a:t>(2010) The Role of Professional Judgement in Assessment: A Journey from Accuracy to Zing.  Inaugural Professorial Lecture.  York St John University. January 2010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Orr, S. </a:t>
            </a:r>
            <a:r>
              <a:rPr lang="en-GB" sz="1200" dirty="0">
                <a:latin typeface="Arial"/>
                <a:cs typeface="Arial"/>
              </a:rPr>
              <a:t>(forthcoming) ‘We kind of try to merge our own experience with the objectivity of the criteria’: The role of connoisseurship and tacit practice in undergraduate fine art assessment, Art, Design and Communication in Higher Education.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Percy, C. </a:t>
            </a:r>
            <a:r>
              <a:rPr lang="en-GB" sz="1200" dirty="0">
                <a:latin typeface="Arial"/>
                <a:cs typeface="Arial"/>
              </a:rPr>
              <a:t>(2004). Critical absence versus critical engagement. </a:t>
            </a:r>
            <a:r>
              <a:rPr lang="en-GB" sz="1200" dirty="0" err="1">
                <a:latin typeface="Arial"/>
                <a:cs typeface="Arial"/>
              </a:rPr>
              <a:t>problematics</a:t>
            </a:r>
            <a:r>
              <a:rPr lang="en-GB" sz="1200" dirty="0">
                <a:latin typeface="Arial"/>
                <a:cs typeface="Arial"/>
              </a:rPr>
              <a:t> of the </a:t>
            </a:r>
            <a:r>
              <a:rPr lang="en-GB" sz="1200" dirty="0" err="1">
                <a:latin typeface="Arial"/>
                <a:cs typeface="Arial"/>
              </a:rPr>
              <a:t>crit</a:t>
            </a:r>
            <a:r>
              <a:rPr lang="en-GB" sz="1200" dirty="0">
                <a:latin typeface="Arial"/>
                <a:cs typeface="Arial"/>
              </a:rPr>
              <a:t> in design learning and teaching. Art, Design and Communication in Higher Education, 2(3), pp.143-154.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Price, M. </a:t>
            </a:r>
            <a:r>
              <a:rPr lang="en-GB" sz="1200" dirty="0">
                <a:latin typeface="Arial"/>
                <a:cs typeface="Arial"/>
              </a:rPr>
              <a:t>(2005). Assessment standards: the role of communities of practice and the scholarship of assessment. Assessment and Evaluation in Higher Education, 30(3), </a:t>
            </a:r>
            <a:r>
              <a:rPr lang="en-GB" sz="1200" b="1" dirty="0">
                <a:latin typeface="Arial"/>
                <a:cs typeface="Arial"/>
              </a:rPr>
              <a:t>pp.215-230.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 err="1">
                <a:latin typeface="Arial"/>
                <a:cs typeface="Arial"/>
              </a:rPr>
              <a:t>Rowntree</a:t>
            </a:r>
            <a:r>
              <a:rPr lang="en-GB" sz="1200" b="1" dirty="0">
                <a:latin typeface="Arial"/>
                <a:cs typeface="Arial"/>
              </a:rPr>
              <a:t>, D</a:t>
            </a:r>
            <a:r>
              <a:rPr lang="en-GB" sz="1200" dirty="0">
                <a:latin typeface="Arial"/>
                <a:cs typeface="Arial"/>
              </a:rPr>
              <a:t>. (1987). Assessing Students: How shall we know them? London, </a:t>
            </a:r>
            <a:r>
              <a:rPr lang="en-GB" sz="1200" dirty="0" err="1">
                <a:latin typeface="Arial"/>
                <a:cs typeface="Arial"/>
              </a:rPr>
              <a:t>Kogan</a:t>
            </a:r>
            <a:r>
              <a:rPr lang="en-GB" sz="1200" dirty="0">
                <a:latin typeface="Arial"/>
                <a:cs typeface="Arial"/>
              </a:rPr>
              <a:t> Page Limited.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Shay, S</a:t>
            </a:r>
            <a:r>
              <a:rPr lang="en-GB" sz="1200" dirty="0">
                <a:latin typeface="Arial"/>
                <a:cs typeface="Arial"/>
              </a:rPr>
              <a:t>. (2003). The assessment of final year projects: a study in academic professional judgment. PhD Dissertation. Unpublished manuscript, University of Cape Town. South Africa.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Shay, S. </a:t>
            </a:r>
            <a:r>
              <a:rPr lang="en-GB" sz="1200" dirty="0">
                <a:latin typeface="Arial"/>
                <a:cs typeface="Arial"/>
              </a:rPr>
              <a:t>(2005). The assessment of complex tasks: a double reading. Studies in Higher Education, 30(6), pp.663-679.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b="1" dirty="0" smtClean="0">
                <a:latin typeface="Arial"/>
                <a:cs typeface="Arial"/>
              </a:rPr>
              <a:t>Snyder, B. R. </a:t>
            </a:r>
            <a:r>
              <a:rPr lang="en-US" sz="1200" dirty="0" smtClean="0">
                <a:latin typeface="Arial"/>
                <a:cs typeface="Arial"/>
              </a:rPr>
              <a:t>(</a:t>
            </a:r>
            <a:r>
              <a:rPr lang="en-US" sz="1200" dirty="0">
                <a:latin typeface="Arial"/>
                <a:cs typeface="Arial"/>
              </a:rPr>
              <a:t>1973). The Hidden Curriculum. Boston: MIT Press.</a:t>
            </a:r>
            <a:endParaRPr lang="en-GB" sz="1200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>
                <a:latin typeface="Arial"/>
                <a:cs typeface="Arial"/>
              </a:rPr>
              <a:t>Wenger, E. </a:t>
            </a:r>
            <a:r>
              <a:rPr lang="en-GB" sz="1200" dirty="0">
                <a:latin typeface="Arial"/>
                <a:cs typeface="Arial"/>
              </a:rPr>
              <a:t>(2004). Communities of Practice: Learning, Meaning and Identity. Cambridge, Cambridge University Press.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 b="1" dirty="0" err="1">
                <a:latin typeface="Arial"/>
                <a:cs typeface="Arial"/>
              </a:rPr>
              <a:t>Yorke</a:t>
            </a:r>
            <a:r>
              <a:rPr lang="en-GB" sz="1200" b="1" dirty="0">
                <a:latin typeface="Arial"/>
                <a:cs typeface="Arial"/>
              </a:rPr>
              <a:t>, M., Bridges, P., &amp; Woolf, H. </a:t>
            </a:r>
            <a:r>
              <a:rPr lang="en-GB" sz="1200" dirty="0">
                <a:latin typeface="Arial"/>
                <a:cs typeface="Arial"/>
              </a:rPr>
              <a:t>(2000). Mark distributions and marking practices in UK higher education. Active Learning in Higher Education, 1(1), pp.7-27</a:t>
            </a:r>
            <a:r>
              <a:rPr lang="en-GB" sz="1200" dirty="0" smtClean="0">
                <a:latin typeface="Arial"/>
                <a:cs typeface="Arial"/>
              </a:rPr>
              <a:t>.</a:t>
            </a: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buSzPct val="50000"/>
            </a:pPr>
            <a:endParaRPr lang="en-GB" sz="11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939255"/>
            <a:ext cx="324447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GB" sz="40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Bibliography</a:t>
            </a:r>
            <a:endParaRPr lang="en-GB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878771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413783"/>
            <a:ext cx="12164786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6000" b="1" dirty="0" smtClean="0">
                <a:solidFill>
                  <a:schemeClr val="tx1"/>
                </a:solidFill>
                <a:latin typeface="Arial"/>
                <a:cs typeface="Arial"/>
              </a:rPr>
              <a:t>ONE STEP BEYOND</a:t>
            </a:r>
            <a:r>
              <a:rPr lang="en-US" sz="6000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 rtl="0" latinLnBrk="1" hangingPunct="0"/>
            <a:r>
              <a:rPr lang="en-US" sz="6000" dirty="0" smtClean="0">
                <a:solidFill>
                  <a:schemeClr val="tx1"/>
                </a:solidFill>
                <a:latin typeface="Arial"/>
                <a:cs typeface="Arial"/>
              </a:rPr>
              <a:t>exploring assessment for learning</a:t>
            </a:r>
          </a:p>
          <a:p>
            <a:pPr rtl="0" latinLnBrk="1" hangingPunct="0"/>
            <a:r>
              <a:rPr lang="en-US" sz="6000" dirty="0" smtClean="0">
                <a:solidFill>
                  <a:schemeClr val="tx1"/>
                </a:solidFill>
                <a:latin typeface="Arial"/>
                <a:cs typeface="Arial"/>
              </a:rPr>
              <a:t>in the creative arts</a:t>
            </a:r>
            <a:endParaRPr lang="en-US" sz="6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821638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414" y="1867017"/>
            <a:ext cx="11364686" cy="5441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GB" sz="6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outline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n-GB" sz="23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and feedback challenges in art and design</a:t>
            </a: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UCA student experiences of assessment </a:t>
            </a:r>
            <a:r>
              <a:rPr lang="en-GB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</a:t>
            </a:r>
            <a:endParaRPr lang="en-GB" sz="3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onditions assessment </a:t>
            </a:r>
            <a:r>
              <a:rPr lang="en-GB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supports student learning</a:t>
            </a:r>
            <a:endParaRPr lang="en-GB" sz="3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odels </a:t>
            </a:r>
            <a:r>
              <a:rPr lang="en-GB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assessment for assessing creative </a:t>
            </a: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</a:t>
            </a:r>
            <a:endParaRPr lang="en-GB" sz="3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UCA approaches to assessment </a:t>
            </a:r>
            <a:r>
              <a:rPr lang="en-GB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feedback.</a:t>
            </a:r>
            <a:endParaRPr lang="en-GB" sz="3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29316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414" y="3360368"/>
            <a:ext cx="11364686" cy="334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n-GB" sz="23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tabLst>
                <a:tab pos="457200" algn="l"/>
              </a:tabLst>
            </a:pPr>
            <a:r>
              <a:rPr lang="en-GB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with assessment and 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 </a:t>
            </a:r>
            <a:r>
              <a:rPr lang="en-GB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br>
              <a:rPr lang="en-GB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 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5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design?</a:t>
            </a:r>
            <a:endParaRPr lang="en-GB" sz="5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05069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518" y="1479600"/>
            <a:ext cx="10792618" cy="936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Assessment and feedback in art and design</a:t>
            </a:r>
            <a:endParaRPr kumimoji="0" lang="en-GB" sz="4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2229" y="3947642"/>
            <a:ext cx="10504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‘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here </a:t>
            </a:r>
            <a:r>
              <a:rPr lang="en-US" dirty="0">
                <a:latin typeface="Arial"/>
                <a:cs typeface="Arial"/>
              </a:rPr>
              <a:t>remains varied interpretations and understandings, held by students and academics, on what is feedback, how feedback is defined and how this can inform </a:t>
            </a:r>
            <a:r>
              <a:rPr lang="en-US" dirty="0" smtClean="0">
                <a:latin typeface="Arial"/>
                <a:cs typeface="Arial"/>
              </a:rPr>
              <a:t>learning’. (Blair, 2009)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791735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dback-cr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549313"/>
            <a:ext cx="8016789" cy="4943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644" y="1479600"/>
            <a:ext cx="1119236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GB" sz="40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Assessment </a:t>
            </a: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and feedback challenges at UCA</a:t>
            </a:r>
          </a:p>
        </p:txBody>
      </p:sp>
    </p:spTree>
    <p:extLst>
      <p:ext uri="{BB962C8B-B14F-4D97-AF65-F5344CB8AC3E}">
        <p14:creationId xmlns:p14="http://schemas.microsoft.com/office/powerpoint/2010/main" val="76345002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518401" y="2768876"/>
            <a:ext cx="4759810" cy="3784324"/>
          </a:xfrm>
          <a:prstGeom prst="wedgeEllipseCallout">
            <a:avLst>
              <a:gd name="adj1" fmla="val -32039"/>
              <a:gd name="adj2" fmla="val 74581"/>
            </a:avLst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7600" y="3392714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‘Feedback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can be somewhat vague at times. You need to ask questions further to 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clarify’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44" y="1479600"/>
            <a:ext cx="1119236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GB" sz="40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Assessment </a:t>
            </a:r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and feedback challenges at UCA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57200" y="3098800"/>
            <a:ext cx="6368400" cy="5115600"/>
          </a:xfrm>
          <a:prstGeom prst="wedgeEllipseCallout">
            <a:avLst>
              <a:gd name="adj1" fmla="val 68529"/>
              <a:gd name="adj2" fmla="val 48804"/>
            </a:avLst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00" y="3683276"/>
            <a:ext cx="576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‘My tutors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sometimes </a:t>
            </a:r>
            <a:endParaRPr lang="en-US" sz="3200" dirty="0" smtClean="0">
              <a:solidFill>
                <a:srgbClr val="FFFFFF"/>
              </a:solidFill>
              <a:latin typeface="Arial"/>
              <a:cs typeface="Arial"/>
              <a:sym typeface="Wingding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give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contradictory feedback. This can be useful to help you develop your own view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on what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may or may not work, rather than relying on theirs. For some, this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is </a:t>
            </a: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lso confusing.’</a:t>
            </a:r>
            <a:endParaRPr lang="en-US" sz="3200" dirty="0">
              <a:solidFill>
                <a:srgbClr val="FFFFFF"/>
              </a:solidFill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93950706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0130" y="1479600"/>
            <a:ext cx="1008338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+mn-ea"/>
                <a:cs typeface="Arial"/>
                <a:sym typeface="Helvetica Light"/>
              </a:rPr>
              <a:t>Assessment and feedback challenges at UCA</a:t>
            </a:r>
            <a:endParaRPr kumimoji="0" lang="en-GB" sz="36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pic>
        <p:nvPicPr>
          <p:cNvPr id="4" name="Picture 3" descr="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4" y="2577560"/>
            <a:ext cx="3736362" cy="530252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842000" y="2749280"/>
            <a:ext cx="6553200" cy="5130800"/>
          </a:xfrm>
          <a:prstGeom prst="wedgeEllipseCallout">
            <a:avLst>
              <a:gd name="adj1" fmla="val -57655"/>
              <a:gd name="adj2" fmla="val 31807"/>
            </a:avLst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88900" dist="88900" dir="480000" rotWithShape="0">
              <a:srgbClr val="000000">
                <a:alpha val="2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4200" y="3271794"/>
            <a:ext cx="6469743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‘Our </a:t>
            </a:r>
            <a:r>
              <a:rPr lang="en-GB" sz="3200" dirty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tutor will say </a:t>
            </a: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</a:b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great</a:t>
            </a:r>
            <a:r>
              <a:rPr lang="en-GB" sz="3200" dirty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, </a:t>
            </a: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love </a:t>
            </a:r>
            <a:r>
              <a:rPr lang="en-GB" sz="3200" dirty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it and then two weeks later in another formative review, another </a:t>
            </a: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tutor says scrap </a:t>
            </a:r>
            <a:r>
              <a:rPr lang="en-GB" sz="3200" dirty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it…I am really confused now and don’t know </a:t>
            </a: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how </a:t>
            </a:r>
            <a:r>
              <a:rPr lang="en-GB" sz="3200" dirty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to develop my work</a:t>
            </a:r>
            <a:r>
              <a:rPr lang="en-GB" sz="3200" dirty="0" smtClean="0">
                <a:solidFill>
                  <a:schemeClr val="bg1"/>
                </a:solidFill>
                <a:latin typeface="Arial"/>
                <a:ea typeface="MS Mincho" panose="02020609040205080304" pitchFamily="49" charset="-128"/>
                <a:cs typeface="Arial"/>
              </a:rPr>
              <a:t>…’</a:t>
            </a:r>
          </a:p>
        </p:txBody>
      </p:sp>
    </p:spTree>
    <p:extLst>
      <p:ext uri="{BB962C8B-B14F-4D97-AF65-F5344CB8AC3E}">
        <p14:creationId xmlns:p14="http://schemas.microsoft.com/office/powerpoint/2010/main" val="2414634816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1288319"/>
            <a:ext cx="118545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rgbClr val="000000"/>
                </a:solidFill>
                <a:latin typeface="Arial"/>
                <a:cs typeface="Arial"/>
              </a:rPr>
              <a:t>What conditions are needed for assessment to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rgbClr val="000000"/>
                </a:solidFill>
                <a:latin typeface="Arial"/>
                <a:cs typeface="Arial"/>
              </a:rPr>
              <a:t>support student learning?  </a:t>
            </a:r>
            <a:endParaRPr kumimoji="0" lang="en-GB" sz="36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1" y="2881578"/>
            <a:ext cx="7848599" cy="52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9728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965</Words>
  <Application>Microsoft Macintosh PowerPoint</Application>
  <PresentationFormat>Custom</PresentationFormat>
  <Paragraphs>94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Annamarie Mckie</dc:creator>
  <cp:lastModifiedBy>Maria Tannant</cp:lastModifiedBy>
  <cp:revision>128</cp:revision>
  <dcterms:created xsi:type="dcterms:W3CDTF">2015-09-13T12:10:12Z</dcterms:created>
  <dcterms:modified xsi:type="dcterms:W3CDTF">2016-03-04T08:56:48Z</dcterms:modified>
</cp:coreProperties>
</file>