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4" r:id="rId2"/>
    <p:sldId id="280" r:id="rId3"/>
    <p:sldId id="261" r:id="rId4"/>
    <p:sldId id="269" r:id="rId5"/>
    <p:sldId id="267" r:id="rId6"/>
    <p:sldId id="262" r:id="rId7"/>
    <p:sldId id="277" r:id="rId8"/>
    <p:sldId id="278" r:id="rId9"/>
    <p:sldId id="265" r:id="rId10"/>
    <p:sldId id="270" r:id="rId11"/>
    <p:sldId id="263" r:id="rId12"/>
    <p:sldId id="268" r:id="rId13"/>
    <p:sldId id="274" r:id="rId14"/>
    <p:sldId id="275" r:id="rId15"/>
    <p:sldId id="279" r:id="rId16"/>
    <p:sldId id="276" r:id="rId17"/>
  </p:sldIdLst>
  <p:sldSz cx="9144000" cy="5715000" type="screen16x10"/>
  <p:notesSz cx="6858000" cy="9144000"/>
  <p:defaultTextStyle>
    <a:lvl1pPr algn="ctr" defTabSz="410751">
      <a:defRPr sz="2500">
        <a:latin typeface="+mn-lt"/>
        <a:ea typeface="+mn-ea"/>
        <a:cs typeface="+mn-cs"/>
        <a:sym typeface="Helvetica Light"/>
      </a:defRPr>
    </a:lvl1pPr>
    <a:lvl2pPr indent="160729" algn="ctr" defTabSz="410751">
      <a:defRPr sz="2500">
        <a:latin typeface="+mn-lt"/>
        <a:ea typeface="+mn-ea"/>
        <a:cs typeface="+mn-cs"/>
        <a:sym typeface="Helvetica Light"/>
      </a:defRPr>
    </a:lvl2pPr>
    <a:lvl3pPr indent="321457" algn="ctr" defTabSz="410751">
      <a:defRPr sz="2500">
        <a:latin typeface="+mn-lt"/>
        <a:ea typeface="+mn-ea"/>
        <a:cs typeface="+mn-cs"/>
        <a:sym typeface="Helvetica Light"/>
      </a:defRPr>
    </a:lvl3pPr>
    <a:lvl4pPr indent="482186" algn="ctr" defTabSz="410751">
      <a:defRPr sz="2500">
        <a:latin typeface="+mn-lt"/>
        <a:ea typeface="+mn-ea"/>
        <a:cs typeface="+mn-cs"/>
        <a:sym typeface="Helvetica Light"/>
      </a:defRPr>
    </a:lvl4pPr>
    <a:lvl5pPr indent="642915" algn="ctr" defTabSz="410751">
      <a:defRPr sz="2500">
        <a:latin typeface="+mn-lt"/>
        <a:ea typeface="+mn-ea"/>
        <a:cs typeface="+mn-cs"/>
        <a:sym typeface="Helvetica Light"/>
      </a:defRPr>
    </a:lvl5pPr>
    <a:lvl6pPr indent="803643" algn="ctr" defTabSz="410751">
      <a:defRPr sz="2500">
        <a:latin typeface="+mn-lt"/>
        <a:ea typeface="+mn-ea"/>
        <a:cs typeface="+mn-cs"/>
        <a:sym typeface="Helvetica Light"/>
      </a:defRPr>
    </a:lvl6pPr>
    <a:lvl7pPr indent="964372" algn="ctr" defTabSz="410751">
      <a:defRPr sz="2500">
        <a:latin typeface="+mn-lt"/>
        <a:ea typeface="+mn-ea"/>
        <a:cs typeface="+mn-cs"/>
        <a:sym typeface="Helvetica Light"/>
      </a:defRPr>
    </a:lvl7pPr>
    <a:lvl8pPr indent="1125101" algn="ctr" defTabSz="410751">
      <a:defRPr sz="2500">
        <a:latin typeface="+mn-lt"/>
        <a:ea typeface="+mn-ea"/>
        <a:cs typeface="+mn-cs"/>
        <a:sym typeface="Helvetica Light"/>
      </a:defRPr>
    </a:lvl8pPr>
    <a:lvl9pPr indent="1285829" algn="ctr" defTabSz="410751">
      <a:defRPr sz="25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7" autoAdjust="0"/>
    <p:restoredTop sz="83314" autoAdjust="0"/>
  </p:normalViewPr>
  <p:slideViewPr>
    <p:cSldViewPr snapToGrid="0" snapToObjects="1">
      <p:cViewPr varScale="1">
        <p:scale>
          <a:sx n="127" d="100"/>
          <a:sy n="127" d="100"/>
        </p:scale>
        <p:origin x="-1960" y="-10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837113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21457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1pPr>
    <a:lvl2pPr indent="160729" defTabSz="321457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2pPr>
    <a:lvl3pPr indent="321457" defTabSz="321457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3pPr>
    <a:lvl4pPr indent="482186" defTabSz="321457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4pPr>
    <a:lvl5pPr indent="642915" defTabSz="321457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5pPr>
    <a:lvl6pPr indent="803643" defTabSz="321457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6pPr>
    <a:lvl7pPr indent="964372" defTabSz="321457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7pPr>
    <a:lvl8pPr indent="1125101" defTabSz="321457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8pPr>
    <a:lvl9pPr indent="1285829" defTabSz="321457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smtClean="0"/>
              <a:t>Jus</a:t>
            </a:r>
            <a:r>
              <a:rPr lang="en-GB" sz="2000" baseline="0" dirty="0" smtClean="0"/>
              <a:t>t when you think everything is running smoothly, </a:t>
            </a:r>
          </a:p>
          <a:p>
            <a:r>
              <a:rPr lang="en-GB" sz="2000" baseline="0" dirty="0" smtClean="0"/>
              <a:t>You get a jolt of reality!</a:t>
            </a:r>
          </a:p>
          <a:p>
            <a:r>
              <a:rPr lang="en-GB" sz="2000" baseline="0" dirty="0" smtClean="0"/>
              <a:t>Who exactly is using the VLE and on what device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55848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PLEs have</a:t>
            </a:r>
            <a:r>
              <a:rPr lang="en-US" baseline="0" dirty="0" smtClean="0"/>
              <a:t> different meanings and values to people</a:t>
            </a:r>
          </a:p>
          <a:p>
            <a:r>
              <a:rPr lang="en-US" baseline="0" dirty="0" smtClean="0"/>
              <a:t>Specific tools have different uses depending on the user</a:t>
            </a:r>
          </a:p>
          <a:p>
            <a:r>
              <a:rPr lang="en-US" baseline="0" dirty="0" smtClean="0"/>
              <a:t>The concept of being digitally organized has a large role to play for learners</a:t>
            </a:r>
          </a:p>
        </p:txBody>
      </p:sp>
    </p:spTree>
    <p:extLst>
      <p:ext uri="{BB962C8B-B14F-4D97-AF65-F5344CB8AC3E}">
        <p14:creationId xmlns:p14="http://schemas.microsoft.com/office/powerpoint/2010/main" val="3846565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could view the maverick tutor going a</a:t>
            </a:r>
            <a:r>
              <a:rPr lang="en-GB" baseline="0" dirty="0" smtClean="0"/>
              <a:t>stray and doing his/her own thing with TEL</a:t>
            </a:r>
          </a:p>
          <a:p>
            <a:r>
              <a:rPr lang="en-GB" baseline="0" dirty="0" smtClean="0"/>
              <a:t>And not bothering about adding to the basket of eggs in the VLE</a:t>
            </a:r>
          </a:p>
          <a:p>
            <a:r>
              <a:rPr lang="en-GB" baseline="0" dirty="0" smtClean="0"/>
              <a:t>The student could be viewed as the blindfolded chicken getting lost in the plethora of 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573135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notion of new and</a:t>
            </a:r>
            <a:r>
              <a:rPr lang="en-US" baseline="0" dirty="0" smtClean="0"/>
              <a:t> innovative pedagogies may well emerge from a less restricted approach</a:t>
            </a:r>
          </a:p>
        </p:txBody>
      </p:sp>
    </p:spTree>
    <p:extLst>
      <p:ext uri="{BB962C8B-B14F-4D97-AF65-F5344CB8AC3E}">
        <p14:creationId xmlns:p14="http://schemas.microsoft.com/office/powerpoint/2010/main" val="3770614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78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78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78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7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7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an ideal world how great it would be to simply access all the valuable learning</a:t>
            </a:r>
            <a:r>
              <a:rPr lang="en-US" baseline="0" dirty="0" smtClean="0"/>
              <a:t> technologies from one place…</a:t>
            </a:r>
          </a:p>
          <a:p>
            <a:r>
              <a:rPr lang="en-US" baseline="0" dirty="0" smtClean="0"/>
              <a:t>Namely the VLE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we know this is far from possible.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0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Tools</a:t>
            </a:r>
            <a:r>
              <a:rPr lang="en-US" baseline="0" dirty="0" smtClean="0"/>
              <a:t> that students and staff use outside of the VLE</a:t>
            </a:r>
          </a:p>
          <a:p>
            <a:r>
              <a:rPr lang="en-US" baseline="0" dirty="0" smtClean="0"/>
              <a:t>- The ideal of a ‘central learning environment’ cannot be achieved anymore</a:t>
            </a:r>
          </a:p>
          <a:p>
            <a:r>
              <a:rPr lang="en-US" baseline="0" dirty="0" smtClean="0"/>
              <a:t>- Like a pick and mix sweet shop, there’s a host of solutions</a:t>
            </a:r>
          </a:p>
          <a:p>
            <a:r>
              <a:rPr lang="en-US" baseline="0" dirty="0" smtClean="0"/>
              <a:t>- Not everything is listed here, but these tools represent alternatives</a:t>
            </a:r>
          </a:p>
          <a:p>
            <a:r>
              <a:rPr lang="en-US" baseline="0" dirty="0" smtClean="0"/>
              <a:t>- Catering for different learning styles</a:t>
            </a:r>
          </a:p>
          <a:p>
            <a:r>
              <a:rPr lang="en-US" baseline="0" dirty="0" smtClean="0"/>
              <a:t>- A host of methods around digital </a:t>
            </a:r>
            <a:r>
              <a:rPr lang="en-US" baseline="0" dirty="0" err="1" smtClean="0"/>
              <a:t>curation</a:t>
            </a:r>
            <a:r>
              <a:rPr lang="en-US" baseline="0" dirty="0" smtClean="0"/>
              <a:t>… and digital literacy via resources and interaction</a:t>
            </a:r>
          </a:p>
          <a:p>
            <a:r>
              <a:rPr lang="en-US" baseline="0" dirty="0" smtClean="0"/>
              <a:t>- These tools can offer greater flexibility and user experience for learning &amp; teaching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9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after looking at the MASS of tools available externally, what exactly is left in the VLE?</a:t>
            </a:r>
          </a:p>
          <a:p>
            <a:r>
              <a:rPr lang="en-US" dirty="0" smtClean="0"/>
              <a:t>How important and valuable are they</a:t>
            </a:r>
            <a:r>
              <a:rPr lang="en-US" baseline="0" dirty="0" smtClean="0"/>
              <a:t> to student learning?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7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 tools that work in Blackboard Learn</a:t>
            </a:r>
          </a:p>
          <a:p>
            <a:r>
              <a:rPr lang="en-US" dirty="0" smtClean="0"/>
              <a:t>After extensive testing here’s what I found worked on mobile and desktop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11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‘difference’ means we need to carefully consider</a:t>
            </a:r>
            <a:r>
              <a:rPr lang="en-US" baseline="0" dirty="0" smtClean="0"/>
              <a:t> what kind of TEL learning experience our students will have.</a:t>
            </a:r>
          </a:p>
          <a:p>
            <a:r>
              <a:rPr lang="en-US" dirty="0" smtClean="0"/>
              <a:t>This course make it very clear to students how everyone</a:t>
            </a:r>
            <a:r>
              <a:rPr lang="en-US" baseline="0" dirty="0" smtClean="0"/>
              <a:t> is expected to communicate and what tools/platforms/resources they are to use throughout their time at Uni.</a:t>
            </a:r>
          </a:p>
          <a:p>
            <a:r>
              <a:rPr lang="en-US" baseline="0" dirty="0" smtClean="0"/>
              <a:t>This includes social media such as LinkedIn, Twitter, </a:t>
            </a:r>
            <a:r>
              <a:rPr lang="en-US" baseline="0" dirty="0" err="1" smtClean="0"/>
              <a:t>Instagram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Pinterest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However, the document does not cover the full extend of teaching and learning methods together with subject specific university resources.</a:t>
            </a:r>
          </a:p>
          <a:p>
            <a:r>
              <a:rPr lang="en-US" baseline="0" dirty="0" smtClean="0"/>
              <a:t>So perhaps writing a T&amp;L Strategy is the next task for the course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1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Hence,</a:t>
            </a:r>
            <a:r>
              <a:rPr lang="en-US" baseline="0" dirty="0" smtClean="0"/>
              <a:t> their usage of the VLE is well rounded and smartphones are employed to mainly receive updates and notifications</a:t>
            </a:r>
          </a:p>
          <a:p>
            <a:r>
              <a:rPr lang="en-US" baseline="0" dirty="0" smtClean="0"/>
              <a:t>Whereas laptops are employed for deeper study and the production of work</a:t>
            </a:r>
          </a:p>
          <a:p>
            <a:r>
              <a:rPr lang="en-US" baseline="0" dirty="0" smtClean="0"/>
              <a:t>But this course’s adoption of the VLE is not mirrored across the university</a:t>
            </a:r>
          </a:p>
          <a:p>
            <a:r>
              <a:rPr lang="en-US" baseline="0" dirty="0" smtClean="0"/>
              <a:t>Where there is contrasting uses of technology and processes </a:t>
            </a:r>
          </a:p>
          <a:p>
            <a:r>
              <a:rPr lang="en-US" baseline="0" dirty="0" smtClean="0"/>
              <a:t>So perhaps we should be thinking more about exploiting the use of intuitive learning tools</a:t>
            </a:r>
          </a:p>
        </p:txBody>
      </p:sp>
    </p:spTree>
    <p:extLst>
      <p:ext uri="{BB962C8B-B14F-4D97-AF65-F5344CB8AC3E}">
        <p14:creationId xmlns:p14="http://schemas.microsoft.com/office/powerpoint/2010/main" val="2335311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I made this Personal</a:t>
            </a:r>
            <a:r>
              <a:rPr lang="en-US" baseline="0" dirty="0" smtClean="0"/>
              <a:t> Learning Environment (PLE) while studying MAODE in 2011</a:t>
            </a:r>
          </a:p>
          <a:p>
            <a:r>
              <a:rPr lang="en-US" baseline="0" dirty="0" smtClean="0"/>
              <a:t>- This was my own interpretation of the tools I used to enhance my learning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But more importantly… how I </a:t>
            </a:r>
            <a:r>
              <a:rPr lang="en-GB" baseline="0" noProof="0" dirty="0" smtClean="0"/>
              <a:t>organised</a:t>
            </a:r>
            <a:r>
              <a:rPr lang="en-US" baseline="0" dirty="0" smtClean="0"/>
              <a:t> </a:t>
            </a:r>
            <a:r>
              <a:rPr lang="en-GB" baseline="0" noProof="0" dirty="0" smtClean="0"/>
              <a:t>my</a:t>
            </a:r>
            <a:r>
              <a:rPr lang="en-US" baseline="0" dirty="0" smtClean="0"/>
              <a:t> learning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Getting onboard with </a:t>
            </a:r>
            <a:r>
              <a:rPr lang="en-US" baseline="0" dirty="0" err="1" smtClean="0"/>
              <a:t>Dropbox</a:t>
            </a:r>
            <a:r>
              <a:rPr lang="en-US" baseline="0" dirty="0" smtClean="0"/>
              <a:t> was the single biggest achievement to manage my study &amp; work files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References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(1) Van </a:t>
            </a:r>
            <a:r>
              <a:rPr lang="en-US" baseline="0" dirty="0" err="1" smtClean="0"/>
              <a:t>Harmelen</a:t>
            </a:r>
            <a:r>
              <a:rPr lang="en-US" baseline="0" dirty="0" smtClean="0"/>
              <a:t>, H. (2008). "Design trajectories: four experiments in PLE implementation". Interactive Learning Environments 16 (1): 36 – 46.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http://</a:t>
            </a:r>
            <a:r>
              <a:rPr lang="en-US" baseline="0" dirty="0" err="1" smtClean="0"/>
              <a:t>www.tandfonline.com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doi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pdf</a:t>
            </a:r>
            <a:r>
              <a:rPr lang="en-US" baseline="0" dirty="0" smtClean="0"/>
              <a:t>/10.1080/10494820701772686</a:t>
            </a:r>
          </a:p>
        </p:txBody>
      </p:sp>
    </p:spTree>
    <p:extLst>
      <p:ext uri="{BB962C8B-B14F-4D97-AF65-F5344CB8AC3E}">
        <p14:creationId xmlns:p14="http://schemas.microsoft.com/office/powerpoint/2010/main" val="204287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CA Masthead White with st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573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62232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l X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owerPointTemplateSlidesX1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88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UCA Masthead White with st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57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63303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UCA Masthead White with st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-954"/>
            <a:ext cx="9172800" cy="573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42138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UCA Masthead White with st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-3"/>
            <a:ext cx="9172800" cy="57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75880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UCA Masthead White with st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-954"/>
            <a:ext cx="9172800" cy="573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38033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UCA Masthead White with st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99" y="-13166"/>
            <a:ext cx="9230427" cy="57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44700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CA Masthead Black with st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owerPointTemplateSlides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" y="0"/>
            <a:ext cx="9142571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/ Magenta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owerPointTemplateSlides1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" y="0"/>
            <a:ext cx="9142571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al Magenta with mini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owerPointTemplateSlides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" y="0"/>
            <a:ext cx="9142571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69729" y="260451"/>
            <a:ext cx="7804547" cy="126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/>
            </a:pPr>
            <a:r>
              <a:rPr sz="3700" cap="all" dirty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4" r:id="rId3"/>
    <p:sldLayoutId id="2147483669" r:id="rId4"/>
    <p:sldLayoutId id="2147483672" r:id="rId5"/>
    <p:sldLayoutId id="2147483673" r:id="rId6"/>
    <p:sldLayoutId id="2147483654" r:id="rId7"/>
    <p:sldLayoutId id="2147483657" r:id="rId8"/>
    <p:sldLayoutId id="2147483658" r:id="rId9"/>
    <p:sldLayoutId id="2147483663" r:id="rId10"/>
  </p:sldLayoutIdLst>
  <p:transition xmlns:p14="http://schemas.microsoft.com/office/powerpoint/2010/main" spd="med"/>
  <p:txStyles>
    <p:titleStyle>
      <a:lvl1pPr algn="ctr" defTabSz="410751">
        <a:defRPr sz="3700" cap="none">
          <a:latin typeface="Circular Pro Black"/>
          <a:ea typeface="Circular Pro Black"/>
          <a:cs typeface="Circular Pro Black"/>
          <a:sym typeface="Circular Pro Black"/>
        </a:defRPr>
      </a:lvl1pPr>
      <a:lvl2pPr indent="160729" algn="ctr" defTabSz="410751">
        <a:defRPr sz="3700" cap="all">
          <a:latin typeface="Circular Pro Black"/>
          <a:ea typeface="Circular Pro Black"/>
          <a:cs typeface="Circular Pro Black"/>
          <a:sym typeface="Circular Pro Black"/>
        </a:defRPr>
      </a:lvl2pPr>
      <a:lvl3pPr indent="321457" algn="ctr" defTabSz="410751">
        <a:defRPr sz="3700" cap="all">
          <a:latin typeface="Circular Pro Black"/>
          <a:ea typeface="Circular Pro Black"/>
          <a:cs typeface="Circular Pro Black"/>
          <a:sym typeface="Circular Pro Black"/>
        </a:defRPr>
      </a:lvl3pPr>
      <a:lvl4pPr indent="482186" algn="ctr" defTabSz="410751">
        <a:defRPr sz="3700" cap="all">
          <a:latin typeface="Circular Pro Black"/>
          <a:ea typeface="Circular Pro Black"/>
          <a:cs typeface="Circular Pro Black"/>
          <a:sym typeface="Circular Pro Black"/>
        </a:defRPr>
      </a:lvl4pPr>
      <a:lvl5pPr indent="642915" algn="ctr" defTabSz="410751">
        <a:defRPr sz="3700" cap="all">
          <a:latin typeface="Circular Pro Black"/>
          <a:ea typeface="Circular Pro Black"/>
          <a:cs typeface="Circular Pro Black"/>
          <a:sym typeface="Circular Pro Black"/>
        </a:defRPr>
      </a:lvl5pPr>
      <a:lvl6pPr indent="803643" algn="ctr" defTabSz="410751">
        <a:defRPr sz="3700" cap="all">
          <a:latin typeface="Circular Pro Black"/>
          <a:ea typeface="Circular Pro Black"/>
          <a:cs typeface="Circular Pro Black"/>
          <a:sym typeface="Circular Pro Black"/>
        </a:defRPr>
      </a:lvl6pPr>
      <a:lvl7pPr indent="964372" algn="ctr" defTabSz="410751">
        <a:defRPr sz="3700" cap="all">
          <a:latin typeface="Circular Pro Black"/>
          <a:ea typeface="Circular Pro Black"/>
          <a:cs typeface="Circular Pro Black"/>
          <a:sym typeface="Circular Pro Black"/>
        </a:defRPr>
      </a:lvl7pPr>
      <a:lvl8pPr indent="1125101" algn="ctr" defTabSz="410751">
        <a:defRPr sz="3700" cap="all">
          <a:latin typeface="Circular Pro Black"/>
          <a:ea typeface="Circular Pro Black"/>
          <a:cs typeface="Circular Pro Black"/>
          <a:sym typeface="Circular Pro Black"/>
        </a:defRPr>
      </a:lvl8pPr>
      <a:lvl9pPr indent="1285829" algn="ctr" defTabSz="410751">
        <a:defRPr sz="3700" cap="all">
          <a:latin typeface="Circular Pro Black"/>
          <a:ea typeface="Circular Pro Black"/>
          <a:cs typeface="Circular Pro Black"/>
          <a:sym typeface="Circular Pro Black"/>
        </a:defRPr>
      </a:lvl9pPr>
    </p:titleStyle>
    <p:bodyStyle>
      <a:lvl1pPr marL="312528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1pPr>
      <a:lvl2pPr marL="625056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2pPr>
      <a:lvl3pPr marL="937584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3pPr>
      <a:lvl4pPr marL="1250112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4pPr>
      <a:lvl5pPr marL="1562640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5pPr>
      <a:lvl6pPr marL="1875168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6pPr>
      <a:lvl7pPr marL="2187696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7pPr>
      <a:lvl8pPr marL="2500224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8pPr>
      <a:lvl9pPr marL="2812752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9pPr>
    </p:bodyStyle>
    <p:otherStyle>
      <a:lvl1pPr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0729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21457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82186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42915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803643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964372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125101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285829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padlet.com/mariatannant/BB1" TargetMode="External"/><Relationship Id="rId5" Type="http://schemas.openxmlformats.org/officeDocument/2006/relationships/hyperlink" Target="http://padlet.com/mariatannant/BB2" TargetMode="External"/><Relationship Id="rId6" Type="http://schemas.openxmlformats.org/officeDocument/2006/relationships/hyperlink" Target="http://padlet.com/mariatannant/BB3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612" y="3597134"/>
            <a:ext cx="772285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3200" b="1" dirty="0" smtClean="0"/>
              <a:t>Tackling </a:t>
            </a:r>
            <a:r>
              <a:rPr lang="en-GB" sz="3200" b="1" dirty="0"/>
              <a:t>first year </a:t>
            </a:r>
            <a:r>
              <a:rPr lang="en-GB" sz="3200" b="1" dirty="0" smtClean="0"/>
              <a:t>student engagement with </a:t>
            </a:r>
            <a:r>
              <a:rPr lang="en-GB" sz="3200" b="1" dirty="0"/>
              <a:t>learning technologies and the VLE</a:t>
            </a:r>
          </a:p>
        </p:txBody>
      </p:sp>
    </p:spTree>
    <p:extLst>
      <p:ext uri="{BB962C8B-B14F-4D97-AF65-F5344CB8AC3E}">
        <p14:creationId xmlns:p14="http://schemas.microsoft.com/office/powerpoint/2010/main" val="18625641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5080000"/>
          </a:xfrm>
          <a:prstGeom prst="rect">
            <a:avLst/>
          </a:prstGeom>
          <a:ln w="127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42285" y="5143105"/>
            <a:ext cx="3638811" cy="456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rtl="0" latinLnBrk="1" hangingPunct="0"/>
            <a:r>
              <a:rPr lang="en-US" dirty="0" smtClean="0">
                <a:solidFill>
                  <a:srgbClr val="000000"/>
                </a:solidFill>
                <a:latin typeface="Circular Pro Book"/>
                <a:cs typeface="Circular Pro Book"/>
              </a:rPr>
              <a:t>Diversity and usefulness</a:t>
            </a:r>
            <a:endParaRPr lang="en-US" dirty="0">
              <a:solidFill>
                <a:srgbClr val="000000"/>
              </a:solidFill>
              <a:latin typeface="Circular Pro Book"/>
              <a:cs typeface="Circular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35987639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5804" y="5143105"/>
            <a:ext cx="5091772" cy="456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rtl="0" latinLnBrk="1" hangingPunct="0"/>
            <a:r>
              <a:rPr lang="en-US" dirty="0" smtClean="0">
                <a:solidFill>
                  <a:srgbClr val="000000"/>
                </a:solidFill>
                <a:latin typeface="Circular Pro Book"/>
                <a:cs typeface="Circular Pro Book"/>
              </a:rPr>
              <a:t>So who is the blindfolded chicken</a:t>
            </a:r>
            <a:r>
              <a:rPr lang="en-US" dirty="0">
                <a:solidFill>
                  <a:srgbClr val="000000"/>
                </a:solidFill>
                <a:latin typeface="Circular Pro Book"/>
                <a:cs typeface="Circular Pro Book"/>
              </a:rPr>
              <a:t>?</a:t>
            </a:r>
          </a:p>
        </p:txBody>
      </p:sp>
      <p:pic>
        <p:nvPicPr>
          <p:cNvPr id="3" name="Picture 2" descr="pic-chicken-head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508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86852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9343" y="5143105"/>
            <a:ext cx="3624705" cy="456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rtl="0" latinLnBrk="1" hangingPunct="0"/>
            <a:r>
              <a:rPr lang="en-US" dirty="0" smtClean="0">
                <a:solidFill>
                  <a:srgbClr val="000000"/>
                </a:solidFill>
                <a:latin typeface="Circular Pro Book"/>
                <a:cs typeface="Circular Pro Book"/>
              </a:rPr>
              <a:t>Is free-range any better?</a:t>
            </a:r>
            <a:endParaRPr lang="en-US" dirty="0">
              <a:solidFill>
                <a:srgbClr val="000000"/>
              </a:solidFill>
              <a:latin typeface="Circular Pro Book"/>
              <a:cs typeface="Circular Pro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508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40274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22300" y="1479111"/>
            <a:ext cx="8394700" cy="1353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410751">
              <a:defRPr sz="3700" cap="none">
                <a:latin typeface="Circular Pro Black"/>
                <a:ea typeface="Circular Pro Black"/>
                <a:cs typeface="Circular Pro Black"/>
                <a:sym typeface="Circular Pro Black"/>
              </a:defRPr>
            </a:lvl1pPr>
            <a:lvl2pPr indent="160729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2pPr>
            <a:lvl3pPr indent="321457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3pPr>
            <a:lvl4pPr indent="482186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4pPr>
            <a:lvl5pPr indent="642915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5pPr>
            <a:lvl6pPr indent="803643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6pPr>
            <a:lvl7pPr indent="964372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7pPr>
            <a:lvl8pPr indent="1125101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8pPr>
            <a:lvl9pPr indent="1285829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9pPr>
          </a:lstStyle>
          <a:p>
            <a:pPr algn="l"/>
            <a:r>
              <a:rPr lang="en-GB" sz="4000" dirty="0" smtClean="0">
                <a:solidFill>
                  <a:schemeClr val="bg1"/>
                </a:solidFill>
                <a:latin typeface="Circular Pro Book"/>
                <a:cs typeface="Circular Pro Book"/>
              </a:rPr>
              <a:t>Group Task 1</a:t>
            </a:r>
            <a:br>
              <a:rPr lang="en-GB" sz="4000" dirty="0" smtClean="0">
                <a:solidFill>
                  <a:schemeClr val="bg1"/>
                </a:solidFill>
                <a:latin typeface="Circular Pro Book"/>
                <a:cs typeface="Circular Pro Book"/>
              </a:rPr>
            </a:br>
            <a:r>
              <a:rPr lang="en-GB" sz="4000" dirty="0" smtClean="0">
                <a:solidFill>
                  <a:schemeClr val="bg1"/>
                </a:solidFill>
                <a:latin typeface="Circular Pro Book"/>
                <a:cs typeface="Circular Pro Book"/>
              </a:rPr>
              <a:t>The </a:t>
            </a:r>
            <a:r>
              <a:rPr lang="en-GB" sz="4000" dirty="0">
                <a:solidFill>
                  <a:schemeClr val="bg1"/>
                </a:solidFill>
                <a:latin typeface="Circular Pro Book"/>
                <a:cs typeface="Circular Pro Book"/>
              </a:rPr>
              <a:t>Perfect </a:t>
            </a:r>
            <a:r>
              <a:rPr lang="en-GB" sz="4000" dirty="0" smtClean="0">
                <a:solidFill>
                  <a:schemeClr val="bg1"/>
                </a:solidFill>
                <a:latin typeface="Circular Pro Book"/>
                <a:cs typeface="Circular Pro Book"/>
              </a:rPr>
              <a:t>PLE - 10 minutes</a:t>
            </a:r>
            <a:endParaRPr lang="en-US" sz="4000" dirty="0">
              <a:solidFill>
                <a:schemeClr val="bg1"/>
              </a:solidFill>
              <a:latin typeface="Circular Pro Book"/>
              <a:cs typeface="Circular Pro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00" y="3340800"/>
            <a:ext cx="7950895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defTabSz="584200" rtl="0" latinLnBrk="1" hangingPunct="0"/>
            <a:r>
              <a:rPr lang="en-GB" sz="2800" dirty="0"/>
              <a:t>Design a </a:t>
            </a:r>
            <a:r>
              <a:rPr lang="en-GB" sz="2800" dirty="0" smtClean="0"/>
              <a:t>PLE to</a:t>
            </a:r>
            <a:r>
              <a:rPr lang="en-GB" sz="2800" dirty="0"/>
              <a:t> </a:t>
            </a:r>
            <a:r>
              <a:rPr lang="en-GB" sz="2800" dirty="0" smtClean="0"/>
              <a:t>most </a:t>
            </a:r>
            <a:r>
              <a:rPr lang="en-GB" sz="2800" dirty="0"/>
              <a:t>enhance a new student's </a:t>
            </a:r>
            <a:endParaRPr lang="en-GB" sz="2800" dirty="0" smtClean="0"/>
          </a:p>
          <a:p>
            <a:pPr algn="l" defTabSz="584200" rtl="0" latinLnBrk="1" hangingPunct="0"/>
            <a:r>
              <a:rPr lang="en-GB" sz="2800" dirty="0" smtClean="0"/>
              <a:t>learning </a:t>
            </a:r>
            <a:r>
              <a:rPr lang="en-GB" sz="2800" dirty="0"/>
              <a:t>experience at university. </a:t>
            </a:r>
            <a:r>
              <a:rPr lang="en-GB" sz="2800" dirty="0" smtClean="0"/>
              <a:t>The </a:t>
            </a:r>
            <a:r>
              <a:rPr lang="en-GB" sz="2800" dirty="0"/>
              <a:t>group may  </a:t>
            </a:r>
            <a:endParaRPr lang="en-GB" sz="2800" dirty="0" smtClean="0"/>
          </a:p>
          <a:p>
            <a:pPr algn="l" defTabSz="584200" rtl="0" latinLnBrk="1" hangingPunct="0"/>
            <a:r>
              <a:rPr lang="en-GB" sz="2800" dirty="0" smtClean="0"/>
              <a:t>elect a </a:t>
            </a:r>
            <a:r>
              <a:rPr lang="en-GB" sz="2800" dirty="0"/>
              <a:t>specific </a:t>
            </a:r>
            <a:r>
              <a:rPr lang="en-GB" sz="2800" dirty="0" smtClean="0"/>
              <a:t>subject </a:t>
            </a:r>
            <a:r>
              <a:rPr lang="en-GB" sz="2800" dirty="0"/>
              <a:t>area the student </a:t>
            </a:r>
            <a:r>
              <a:rPr lang="en-GB" sz="2800" dirty="0" smtClean="0"/>
              <a:t>has</a:t>
            </a:r>
          </a:p>
          <a:p>
            <a:pPr algn="l" defTabSz="584200" rtl="0" latinLnBrk="1" hangingPunct="0"/>
            <a:r>
              <a:rPr lang="en-GB" sz="2800" dirty="0" smtClean="0"/>
              <a:t>chosen </a:t>
            </a:r>
            <a:r>
              <a:rPr lang="en-GB" sz="2800" dirty="0"/>
              <a:t>to study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488868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22300" y="1479111"/>
            <a:ext cx="8394700" cy="1353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410751">
              <a:defRPr sz="3700" cap="none">
                <a:latin typeface="Circular Pro Black"/>
                <a:ea typeface="Circular Pro Black"/>
                <a:cs typeface="Circular Pro Black"/>
                <a:sym typeface="Circular Pro Black"/>
              </a:defRPr>
            </a:lvl1pPr>
            <a:lvl2pPr indent="160729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2pPr>
            <a:lvl3pPr indent="321457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3pPr>
            <a:lvl4pPr indent="482186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4pPr>
            <a:lvl5pPr indent="642915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5pPr>
            <a:lvl6pPr indent="803643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6pPr>
            <a:lvl7pPr indent="964372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7pPr>
            <a:lvl8pPr indent="1125101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8pPr>
            <a:lvl9pPr indent="1285829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9pPr>
          </a:lstStyle>
          <a:p>
            <a:pPr algn="l"/>
            <a:r>
              <a:rPr lang="en-GB" sz="4000" dirty="0" smtClean="0">
                <a:solidFill>
                  <a:schemeClr val="bg1"/>
                </a:solidFill>
                <a:latin typeface="Circular Pro Book"/>
                <a:cs typeface="Circular Pro Book"/>
              </a:rPr>
              <a:t>Group Task 2</a:t>
            </a:r>
          </a:p>
          <a:p>
            <a:pPr algn="l"/>
            <a:r>
              <a:rPr lang="en-GB" sz="4000" dirty="0" smtClean="0">
                <a:solidFill>
                  <a:schemeClr val="bg1"/>
                </a:solidFill>
                <a:latin typeface="Circular Pro Book"/>
                <a:cs typeface="Circular Pro Book"/>
              </a:rPr>
              <a:t>TEL Manifesto - 10 minutes</a:t>
            </a:r>
            <a:endParaRPr lang="en-US" sz="4000" dirty="0">
              <a:solidFill>
                <a:schemeClr val="bg1"/>
              </a:solidFill>
              <a:latin typeface="Circular Pro Book"/>
              <a:cs typeface="Circular Pro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300" y="3340800"/>
            <a:ext cx="8052204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00" rtl="0" latinLnBrk="1" hangingPunct="0"/>
            <a:r>
              <a:rPr lang="en-GB" sz="2800" dirty="0"/>
              <a:t>Draft up an institutional TEL Manifesto intended </a:t>
            </a:r>
            <a:endParaRPr lang="en-GB" sz="2800" dirty="0" smtClean="0"/>
          </a:p>
          <a:p>
            <a:pPr algn="l" defTabSz="584200" rtl="0" latinLnBrk="1" hangingPunct="0"/>
            <a:r>
              <a:rPr lang="en-GB" sz="2800" dirty="0" smtClean="0"/>
              <a:t>for </a:t>
            </a:r>
            <a:r>
              <a:rPr lang="en-GB" sz="2800" dirty="0"/>
              <a:t>new </a:t>
            </a:r>
            <a:r>
              <a:rPr lang="en-GB" sz="2800" dirty="0" smtClean="0"/>
              <a:t>students that enhances learning and </a:t>
            </a:r>
            <a:br>
              <a:rPr lang="en-GB" sz="2800" dirty="0" smtClean="0"/>
            </a:br>
            <a:r>
              <a:rPr lang="en-GB" sz="2800" dirty="0" smtClean="0"/>
              <a:t>enriches their online user experience.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690776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22300" y="2434108"/>
            <a:ext cx="8394700" cy="3041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410751">
              <a:defRPr sz="3700" cap="none">
                <a:latin typeface="Circular Pro Black"/>
                <a:ea typeface="Circular Pro Black"/>
                <a:cs typeface="Circular Pro Black"/>
                <a:sym typeface="Circular Pro Black"/>
              </a:defRPr>
            </a:lvl1pPr>
            <a:lvl2pPr indent="160729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2pPr>
            <a:lvl3pPr indent="321457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3pPr>
            <a:lvl4pPr indent="482186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4pPr>
            <a:lvl5pPr indent="642915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5pPr>
            <a:lvl6pPr indent="803643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6pPr>
            <a:lvl7pPr indent="964372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7pPr>
            <a:lvl8pPr indent="1125101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8pPr>
            <a:lvl9pPr indent="1285829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9pPr>
          </a:lstStyle>
          <a:p>
            <a:pPr algn="l"/>
            <a:r>
              <a:rPr lang="en-GB" sz="2800" dirty="0" smtClean="0">
                <a:solidFill>
                  <a:schemeClr val="bg1"/>
                </a:solidFill>
                <a:latin typeface="Circular Pro Book"/>
                <a:cs typeface="Circular Pro Book"/>
              </a:rPr>
              <a:t>Group 1: </a:t>
            </a:r>
            <a:r>
              <a:rPr lang="en-GB" sz="2800" dirty="0" smtClean="0">
                <a:solidFill>
                  <a:schemeClr val="bg1"/>
                </a:solidFill>
                <a:latin typeface="Circular Pro Book"/>
                <a:cs typeface="Circular Pro Book"/>
                <a:hlinkClick r:id="rId4"/>
              </a:rPr>
              <a:t>http</a:t>
            </a:r>
            <a:r>
              <a:rPr lang="en-GB" sz="2800" dirty="0">
                <a:solidFill>
                  <a:schemeClr val="bg1"/>
                </a:solidFill>
                <a:latin typeface="Circular Pro Book"/>
                <a:cs typeface="Circular Pro Book"/>
                <a:hlinkClick r:id="rId4"/>
              </a:rPr>
              <a:t>://padlet.com/mariatannant/</a:t>
            </a:r>
            <a:r>
              <a:rPr lang="en-GB" sz="2800" dirty="0" smtClean="0">
                <a:solidFill>
                  <a:schemeClr val="bg1"/>
                </a:solidFill>
                <a:latin typeface="Circular Pro Book"/>
                <a:cs typeface="Circular Pro Book"/>
                <a:hlinkClick r:id="rId4"/>
              </a:rPr>
              <a:t>BB1</a:t>
            </a:r>
            <a:endParaRPr lang="en-GB" sz="2800" dirty="0" smtClean="0">
              <a:solidFill>
                <a:schemeClr val="bg1"/>
              </a:solidFill>
              <a:latin typeface="Circular Pro Book"/>
              <a:cs typeface="Circular Pro Book"/>
            </a:endParaRPr>
          </a:p>
          <a:p>
            <a:pPr algn="l"/>
            <a:endParaRPr lang="en-GB" sz="2800" dirty="0" smtClean="0">
              <a:solidFill>
                <a:schemeClr val="bg1"/>
              </a:solidFill>
              <a:latin typeface="Circular Pro Book"/>
              <a:cs typeface="Circular Pro Book"/>
            </a:endParaRPr>
          </a:p>
          <a:p>
            <a:pPr algn="l"/>
            <a:r>
              <a:rPr lang="en-GB" sz="2800" dirty="0">
                <a:solidFill>
                  <a:schemeClr val="bg1"/>
                </a:solidFill>
                <a:latin typeface="Circular Pro Book"/>
                <a:cs typeface="Circular Pro Book"/>
              </a:rPr>
              <a:t>Group </a:t>
            </a:r>
            <a:r>
              <a:rPr lang="en-GB" sz="2800" dirty="0" smtClean="0">
                <a:solidFill>
                  <a:schemeClr val="bg1"/>
                </a:solidFill>
                <a:latin typeface="Circular Pro Book"/>
                <a:cs typeface="Circular Pro Book"/>
              </a:rPr>
              <a:t>2: </a:t>
            </a:r>
            <a:r>
              <a:rPr lang="en-GB" sz="2800" dirty="0">
                <a:solidFill>
                  <a:schemeClr val="bg1"/>
                </a:solidFill>
                <a:latin typeface="Circular Pro Book"/>
                <a:cs typeface="Circular Pro Book"/>
                <a:hlinkClick r:id="rId5"/>
              </a:rPr>
              <a:t>http://padlet.com/mariatannant/</a:t>
            </a:r>
            <a:r>
              <a:rPr lang="en-GB" sz="2800" dirty="0" smtClean="0">
                <a:solidFill>
                  <a:schemeClr val="bg1"/>
                </a:solidFill>
                <a:latin typeface="Circular Pro Book"/>
                <a:cs typeface="Circular Pro Book"/>
                <a:hlinkClick r:id="rId5"/>
              </a:rPr>
              <a:t>BB2</a:t>
            </a:r>
            <a:endParaRPr lang="en-GB" sz="2800" dirty="0" smtClean="0">
              <a:solidFill>
                <a:schemeClr val="bg1"/>
              </a:solidFill>
              <a:latin typeface="Circular Pro Book"/>
              <a:cs typeface="Circular Pro Book"/>
            </a:endParaRPr>
          </a:p>
          <a:p>
            <a:pPr algn="l"/>
            <a:endParaRPr lang="en-US" sz="2800" dirty="0">
              <a:solidFill>
                <a:schemeClr val="bg1"/>
              </a:solidFill>
              <a:latin typeface="Circular Pro Book"/>
              <a:cs typeface="Circular Pro Book"/>
            </a:endParaRPr>
          </a:p>
          <a:p>
            <a:pPr algn="l"/>
            <a:r>
              <a:rPr lang="en-GB" sz="2800" dirty="0">
                <a:solidFill>
                  <a:schemeClr val="bg1"/>
                </a:solidFill>
                <a:latin typeface="Circular Pro Book"/>
                <a:cs typeface="Circular Pro Book"/>
              </a:rPr>
              <a:t>Group </a:t>
            </a:r>
            <a:r>
              <a:rPr lang="en-GB" sz="2800" dirty="0" smtClean="0">
                <a:solidFill>
                  <a:schemeClr val="bg1"/>
                </a:solidFill>
                <a:latin typeface="Circular Pro Book"/>
                <a:cs typeface="Circular Pro Book"/>
              </a:rPr>
              <a:t>3: </a:t>
            </a:r>
            <a:r>
              <a:rPr lang="en-GB" sz="2800" dirty="0">
                <a:solidFill>
                  <a:schemeClr val="bg1"/>
                </a:solidFill>
                <a:latin typeface="Circular Pro Book"/>
                <a:cs typeface="Circular Pro Book"/>
                <a:hlinkClick r:id="rId6"/>
              </a:rPr>
              <a:t>http://padlet.com/mariatannant/</a:t>
            </a:r>
            <a:r>
              <a:rPr lang="en-GB" sz="2800" dirty="0" smtClean="0">
                <a:solidFill>
                  <a:schemeClr val="bg1"/>
                </a:solidFill>
                <a:latin typeface="Circular Pro Book"/>
                <a:cs typeface="Circular Pro Book"/>
                <a:hlinkClick r:id="rId6"/>
              </a:rPr>
              <a:t>BB3</a:t>
            </a:r>
            <a:endParaRPr lang="en-GB" sz="2800" dirty="0" smtClean="0">
              <a:solidFill>
                <a:schemeClr val="bg1"/>
              </a:solidFill>
              <a:latin typeface="Circular Pro Book"/>
              <a:cs typeface="Circular Pro Book"/>
            </a:endParaRPr>
          </a:p>
          <a:p>
            <a:pPr algn="l"/>
            <a:endParaRPr lang="en-US" sz="2800" dirty="0">
              <a:solidFill>
                <a:schemeClr val="bg1"/>
              </a:solidFill>
              <a:latin typeface="Circular Pro Book"/>
              <a:cs typeface="Circular Pro Book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22300" y="926578"/>
            <a:ext cx="8394700" cy="1353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410751">
              <a:defRPr sz="3700" cap="none">
                <a:latin typeface="Circular Pro Black"/>
                <a:ea typeface="Circular Pro Black"/>
                <a:cs typeface="Circular Pro Black"/>
                <a:sym typeface="Circular Pro Black"/>
              </a:defRPr>
            </a:lvl1pPr>
            <a:lvl2pPr indent="160729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2pPr>
            <a:lvl3pPr indent="321457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3pPr>
            <a:lvl4pPr indent="482186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4pPr>
            <a:lvl5pPr indent="642915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5pPr>
            <a:lvl6pPr indent="803643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6pPr>
            <a:lvl7pPr indent="964372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7pPr>
            <a:lvl8pPr indent="1125101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8pPr>
            <a:lvl9pPr indent="1285829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9pPr>
          </a:lstStyle>
          <a:p>
            <a:pPr algn="l"/>
            <a:r>
              <a:rPr lang="en-GB" sz="4000" dirty="0" smtClean="0">
                <a:solidFill>
                  <a:schemeClr val="bg1"/>
                </a:solidFill>
                <a:latin typeface="Circular Pro Book"/>
                <a:cs typeface="Circular Pro Book"/>
              </a:rPr>
              <a:t>Group Workspaces</a:t>
            </a:r>
          </a:p>
        </p:txBody>
      </p:sp>
    </p:spTree>
    <p:extLst>
      <p:ext uri="{BB962C8B-B14F-4D97-AF65-F5344CB8AC3E}">
        <p14:creationId xmlns:p14="http://schemas.microsoft.com/office/powerpoint/2010/main" val="30559007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2716022"/>
            <a:ext cx="8087975" cy="151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00" rtl="0" latinLnBrk="1" hangingPunct="0"/>
            <a:r>
              <a:rPr lang="en-GB" sz="2800" b="1" dirty="0" smtClean="0">
                <a:solidFill>
                  <a:srgbClr val="000000"/>
                </a:solidFill>
              </a:rPr>
              <a:t>MARIA TANNANT</a:t>
            </a:r>
          </a:p>
          <a:p>
            <a:pPr algn="l" defTabSz="584200" rtl="0" latinLnBrk="1" hangingPunct="0"/>
            <a:r>
              <a:rPr lang="en-GB" sz="2800" b="1" dirty="0" smtClean="0">
                <a:solidFill>
                  <a:srgbClr val="000000"/>
                </a:solidFill>
              </a:rPr>
              <a:t>Programme Manager in Digital Pedagogy</a:t>
            </a:r>
          </a:p>
          <a:p>
            <a:pPr algn="l" defTabSz="584200" rtl="0" latinLnBrk="1" hangingPunct="0"/>
            <a:endParaRPr lang="en-GB" sz="1800" b="1" dirty="0" smtClean="0">
              <a:solidFill>
                <a:srgbClr val="000000"/>
              </a:solidFill>
            </a:endParaRPr>
          </a:p>
          <a:p>
            <a:pPr algn="l" defTabSz="584200" rtl="0" latinLnBrk="1" hangingPunct="0"/>
            <a:r>
              <a:rPr lang="en-GB" sz="1800" b="1" dirty="0" err="1" smtClean="0">
                <a:solidFill>
                  <a:srgbClr val="000000"/>
                </a:solidFill>
              </a:rPr>
              <a:t>mtannant@uca.ac.uk</a:t>
            </a:r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300" y="4956210"/>
            <a:ext cx="776524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indent="0" algn="l">
              <a:buFontTx/>
              <a:buNone/>
            </a:pPr>
            <a:r>
              <a:rPr lang="en-US" sz="1200" dirty="0">
                <a:solidFill>
                  <a:schemeClr val="bg1"/>
                </a:solidFill>
              </a:rPr>
              <a:t>References</a:t>
            </a:r>
          </a:p>
          <a:p>
            <a:pPr marL="0" indent="0" algn="l"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Van </a:t>
            </a:r>
            <a:r>
              <a:rPr lang="en-US" sz="1200" dirty="0" err="1">
                <a:solidFill>
                  <a:schemeClr val="bg1"/>
                </a:solidFill>
              </a:rPr>
              <a:t>Harmelen</a:t>
            </a:r>
            <a:r>
              <a:rPr lang="en-US" sz="1200" dirty="0">
                <a:solidFill>
                  <a:schemeClr val="bg1"/>
                </a:solidFill>
              </a:rPr>
              <a:t>, H. (2008). "Design trajectories: four experiments in PLE implementation". Interactive Learning 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Environments </a:t>
            </a:r>
            <a:r>
              <a:rPr lang="en-US" sz="1200" dirty="0">
                <a:solidFill>
                  <a:schemeClr val="bg1"/>
                </a:solidFill>
              </a:rPr>
              <a:t>16 (1): 36 – 46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435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-chicken-blindfold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723" y="533436"/>
            <a:ext cx="2404865" cy="342095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" name="Picture 1" descr="2-pic-basket-of-egg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11" y="533436"/>
            <a:ext cx="6157712" cy="3420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27660" y="4040396"/>
            <a:ext cx="8394700" cy="1489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410751">
              <a:defRPr sz="3700" cap="none">
                <a:latin typeface="Circular Pro Black"/>
                <a:ea typeface="Circular Pro Black"/>
                <a:cs typeface="Circular Pro Black"/>
                <a:sym typeface="Circular Pro Black"/>
              </a:defRPr>
            </a:lvl1pPr>
            <a:lvl2pPr indent="160729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2pPr>
            <a:lvl3pPr indent="321457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3pPr>
            <a:lvl4pPr indent="482186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4pPr>
            <a:lvl5pPr indent="642915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5pPr>
            <a:lvl6pPr indent="803643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6pPr>
            <a:lvl7pPr indent="964372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7pPr>
            <a:lvl8pPr indent="1125101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8pPr>
            <a:lvl9pPr indent="1285829" algn="ctr" defTabSz="410751">
              <a:defRPr sz="3700" cap="all">
                <a:latin typeface="Circular Pro Black"/>
                <a:ea typeface="Circular Pro Black"/>
                <a:cs typeface="Circular Pro Black"/>
                <a:sym typeface="Circular Pro Black"/>
              </a:defRPr>
            </a:lvl9pPr>
          </a:lstStyle>
          <a:p>
            <a:pPr algn="l"/>
            <a:r>
              <a:rPr lang="en-US" sz="4000" smtClean="0">
                <a:solidFill>
                  <a:schemeClr val="bg1"/>
                </a:solidFill>
                <a:latin typeface="Circular Pro Bold"/>
                <a:cs typeface="Circular Pro Bold"/>
              </a:rPr>
              <a:t>All eggs in one basket…</a:t>
            </a:r>
            <a:br>
              <a:rPr lang="en-US" sz="4000" smtClean="0">
                <a:solidFill>
                  <a:schemeClr val="bg1"/>
                </a:solidFill>
                <a:latin typeface="Circular Pro Bold"/>
                <a:cs typeface="Circular Pro Bold"/>
              </a:rPr>
            </a:br>
            <a:r>
              <a:rPr lang="en-US" sz="4000" smtClean="0">
                <a:solidFill>
                  <a:schemeClr val="bg1"/>
                </a:solidFill>
                <a:latin typeface="Circular Pro Bold"/>
                <a:cs typeface="Circular Pro Bold"/>
              </a:rPr>
              <a:t>or just blindfold the chicken?</a:t>
            </a:r>
            <a:endParaRPr lang="en-US" sz="4000" dirty="0">
              <a:solidFill>
                <a:schemeClr val="bg1"/>
              </a:solidFill>
              <a:latin typeface="Circular Pro Bold"/>
              <a:cs typeface="Circular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6814382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7538" y="5181205"/>
            <a:ext cx="4868316" cy="456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rtl="0" latinLnBrk="1" hangingPunct="0"/>
            <a:r>
              <a:rPr lang="en-US" dirty="0" smtClean="0">
                <a:solidFill>
                  <a:srgbClr val="000000"/>
                </a:solidFill>
                <a:latin typeface="Circular Pro Book"/>
                <a:cs typeface="Circular Pro Book"/>
              </a:rPr>
              <a:t>The ideal… all eggs in one basket</a:t>
            </a:r>
            <a:endParaRPr lang="en-US" dirty="0">
              <a:solidFill>
                <a:srgbClr val="000000"/>
              </a:solidFill>
              <a:latin typeface="Circular Pro Book"/>
              <a:cs typeface="Circular Pro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08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221211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719" y="5148749"/>
            <a:ext cx="7175996" cy="456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rtl="0" latinLnBrk="1" hangingPunct="0"/>
            <a:r>
              <a:rPr lang="en-US" dirty="0" smtClean="0">
                <a:solidFill>
                  <a:srgbClr val="000000"/>
                </a:solidFill>
                <a:latin typeface="Circular Pro Book"/>
                <a:cs typeface="Circular Pro Book"/>
              </a:rPr>
              <a:t>Scattered tools </a:t>
            </a:r>
            <a:r>
              <a:rPr lang="en-US" dirty="0">
                <a:solidFill>
                  <a:srgbClr val="000000"/>
                </a:solidFill>
                <a:latin typeface="Circular Pro Book"/>
                <a:cs typeface="Circular Pro Book"/>
              </a:rPr>
              <a:t>&amp; </a:t>
            </a:r>
            <a:r>
              <a:rPr lang="en-US" dirty="0" smtClean="0">
                <a:solidFill>
                  <a:srgbClr val="000000"/>
                </a:solidFill>
                <a:latin typeface="Circular Pro Book"/>
                <a:cs typeface="Circular Pro Book"/>
              </a:rPr>
              <a:t>resources used outside the VLE  </a:t>
            </a:r>
            <a:endParaRPr lang="en-US" dirty="0">
              <a:solidFill>
                <a:srgbClr val="000000"/>
              </a:solidFill>
              <a:latin typeface="Circular Pro Book"/>
              <a:cs typeface="Circular Pro Book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508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921132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" y="-12558"/>
            <a:ext cx="9142576" cy="507920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993129" y="5143105"/>
            <a:ext cx="3337126" cy="456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rtl="0" latinLnBrk="1" hangingPunct="0"/>
            <a:r>
              <a:rPr lang="en-US" dirty="0" smtClean="0">
                <a:latin typeface="Circular Pro Book"/>
                <a:cs typeface="Circular Pro Book"/>
              </a:rPr>
              <a:t>what’s left in the VLE?</a:t>
            </a:r>
            <a:endParaRPr lang="en-US" dirty="0">
              <a:solidFill>
                <a:srgbClr val="000000"/>
              </a:solidFill>
              <a:latin typeface="Circular Pro Book"/>
              <a:cs typeface="Circular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4898508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930" y="-2069"/>
            <a:ext cx="9312989" cy="5173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9943" y="5206605"/>
            <a:ext cx="4703525" cy="456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rtl="0" latinLnBrk="1" hangingPunct="0"/>
            <a:r>
              <a:rPr lang="en-US" dirty="0" smtClean="0">
                <a:solidFill>
                  <a:srgbClr val="000000"/>
                </a:solidFill>
                <a:latin typeface="Circular Pro Book"/>
                <a:cs typeface="Circular Pro Book"/>
              </a:rPr>
              <a:t>Default tools &amp;</a:t>
            </a:r>
            <a:r>
              <a:rPr lang="en-US" dirty="0">
                <a:solidFill>
                  <a:srgbClr val="000000"/>
                </a:solidFill>
                <a:latin typeface="Circular Pro Book"/>
                <a:cs typeface="Circular Pro Boo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ircular Pro Book"/>
                <a:cs typeface="Circular Pro Book"/>
              </a:rPr>
              <a:t>resources in VLE</a:t>
            </a:r>
            <a:endParaRPr lang="en-US" dirty="0">
              <a:solidFill>
                <a:srgbClr val="000000"/>
              </a:solidFill>
              <a:latin typeface="Circular Pro Book"/>
              <a:cs typeface="Circular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9011561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9489" y="5206605"/>
            <a:ext cx="4084446" cy="456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rtl="0" latinLnBrk="1" hangingPunct="0"/>
            <a:r>
              <a:rPr lang="en-US" dirty="0" smtClean="0">
                <a:solidFill>
                  <a:srgbClr val="000000"/>
                </a:solidFill>
                <a:latin typeface="Circular Pro Book"/>
                <a:cs typeface="Circular Pro Book"/>
              </a:rPr>
              <a:t>Students sampled for usage</a:t>
            </a:r>
            <a:endParaRPr lang="en-US" dirty="0">
              <a:solidFill>
                <a:srgbClr val="000000"/>
              </a:solidFill>
              <a:latin typeface="Circular Pro Book"/>
              <a:cs typeface="Circular Pro Book"/>
            </a:endParaRPr>
          </a:p>
        </p:txBody>
      </p:sp>
      <p:pic>
        <p:nvPicPr>
          <p:cNvPr id="2" name="Picture 1" descr="Screen Shot 2016-01-06 at 10.53.4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0"/>
            <a:ext cx="637598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071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4942" y="5190230"/>
            <a:ext cx="4737188" cy="456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rtl="0" latinLnBrk="1" hangingPunct="0"/>
            <a:r>
              <a:rPr lang="en-US" dirty="0" smtClean="0">
                <a:solidFill>
                  <a:srgbClr val="000000"/>
                </a:solidFill>
                <a:latin typeface="Circular Pro Book"/>
                <a:cs typeface="Circular Pro Book"/>
              </a:rPr>
              <a:t>Students sampled for VLE usage</a:t>
            </a:r>
            <a:endParaRPr lang="en-US" dirty="0">
              <a:solidFill>
                <a:srgbClr val="000000"/>
              </a:solidFill>
              <a:latin typeface="Circular Pro Book"/>
              <a:cs typeface="Circular Pro Book"/>
            </a:endParaRPr>
          </a:p>
        </p:txBody>
      </p:sp>
      <p:pic>
        <p:nvPicPr>
          <p:cNvPr id="4" name="Picture 3" descr="ques-do-you-use-myUC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15" y="225564"/>
            <a:ext cx="3952519" cy="2306026"/>
          </a:xfrm>
          <a:prstGeom prst="rect">
            <a:avLst/>
          </a:prstGeom>
        </p:spPr>
      </p:pic>
      <p:pic>
        <p:nvPicPr>
          <p:cNvPr id="6" name="Picture 5" descr="ques-how-do-you-acces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551" y="1319212"/>
            <a:ext cx="4600579" cy="2742067"/>
          </a:xfrm>
          <a:prstGeom prst="rect">
            <a:avLst/>
          </a:prstGeom>
        </p:spPr>
      </p:pic>
      <p:pic>
        <p:nvPicPr>
          <p:cNvPr id="7" name="Picture 6" descr="ques-how-ofte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15" y="2690246"/>
            <a:ext cx="3952519" cy="26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190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89" y="89772"/>
            <a:ext cx="7678997" cy="4727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0153" y="4817488"/>
            <a:ext cx="7583158" cy="841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rtl="0" latinLnBrk="1" hangingPunct="0"/>
            <a:r>
              <a:rPr lang="en-US" dirty="0" smtClean="0">
                <a:solidFill>
                  <a:srgbClr val="000000"/>
                </a:solidFill>
                <a:latin typeface="Circular Pro Book"/>
                <a:cs typeface="Circular Pro Book"/>
              </a:rPr>
              <a:t>PLEs are systems that help learners take control and </a:t>
            </a:r>
          </a:p>
          <a:p>
            <a:pPr rtl="0" latinLnBrk="1" hangingPunct="0"/>
            <a:r>
              <a:rPr lang="en-US" dirty="0" smtClean="0">
                <a:solidFill>
                  <a:srgbClr val="000000"/>
                </a:solidFill>
                <a:latin typeface="Circular Pro Book"/>
                <a:cs typeface="Circular Pro Book"/>
              </a:rPr>
              <a:t>manage their own learning (</a:t>
            </a:r>
            <a:r>
              <a:rPr lang="en-US" dirty="0" err="1" smtClean="0">
                <a:solidFill>
                  <a:srgbClr val="000000"/>
                </a:solidFill>
                <a:latin typeface="Circular Pro Book"/>
                <a:cs typeface="Circular Pro Book"/>
              </a:rPr>
              <a:t>Harmelen</a:t>
            </a:r>
            <a:r>
              <a:rPr lang="en-US" dirty="0" smtClean="0">
                <a:solidFill>
                  <a:srgbClr val="000000"/>
                </a:solidFill>
                <a:latin typeface="Circular Pro Book"/>
                <a:cs typeface="Circular Pro Book"/>
              </a:rPr>
              <a:t> 2008)</a:t>
            </a:r>
            <a:endParaRPr lang="en-US" dirty="0">
              <a:solidFill>
                <a:srgbClr val="000000"/>
              </a:solidFill>
              <a:latin typeface="Circular Pro Book"/>
              <a:cs typeface="Circular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852007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790</Words>
  <Application>Microsoft Macintosh PowerPoint</Application>
  <PresentationFormat>On-screen Show (16:10)</PresentationFormat>
  <Paragraphs>78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Maria Tannant</cp:lastModifiedBy>
  <cp:revision>123</cp:revision>
  <dcterms:modified xsi:type="dcterms:W3CDTF">2016-01-15T16:58:09Z</dcterms:modified>
</cp:coreProperties>
</file>